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</p:sldMasterIdLst>
  <p:notesMasterIdLst>
    <p:notesMasterId r:id="rId14"/>
  </p:notesMasterIdLst>
  <p:sldIdLst>
    <p:sldId id="256" r:id="rId2"/>
    <p:sldId id="257" r:id="rId3"/>
    <p:sldId id="262" r:id="rId4"/>
    <p:sldId id="258" r:id="rId5"/>
    <p:sldId id="271" r:id="rId6"/>
    <p:sldId id="275" r:id="rId7"/>
    <p:sldId id="301" r:id="rId8"/>
    <p:sldId id="302" r:id="rId9"/>
    <p:sldId id="303" r:id="rId10"/>
    <p:sldId id="304" r:id="rId11"/>
    <p:sldId id="276" r:id="rId12"/>
    <p:sldId id="281" r:id="rId13"/>
  </p:sldIdLst>
  <p:sldSz cx="9144000" cy="5143500" type="screen16x9"/>
  <p:notesSz cx="6858000" cy="9144000"/>
  <p:embeddedFontLst>
    <p:embeddedFont>
      <p:font typeface="Catamaran Light" panose="020B0604020202020204" charset="0"/>
      <p:regular r:id="rId15"/>
      <p:bold r:id="rId16"/>
    </p:embeddedFont>
    <p:embeddedFont>
      <p:font typeface="Fira Sans Extra Condensed Medium" panose="020B0604020202020204" charset="0"/>
      <p:regular r:id="rId17"/>
      <p:bold r:id="rId18"/>
      <p:italic r:id="rId19"/>
      <p:boldItalic r:id="rId20"/>
    </p:embeddedFont>
    <p:embeddedFont>
      <p:font typeface="Livvic" pitchFamily="2" charset="0"/>
      <p:regular r:id="rId21"/>
      <p:bold r:id="rId22"/>
      <p:italic r:id="rId23"/>
      <p:boldItalic r:id="rId24"/>
    </p:embeddedFont>
    <p:embeddedFont>
      <p:font typeface="Roboto" panose="02000000000000000000" pitchFamily="2" charset="0"/>
      <p:regular r:id="rId25"/>
      <p:bold r:id="rId26"/>
      <p:italic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E5C898F-28C2-4431-A6C7-2E7727A03606}" v="28" dt="2024-11-25T10:30:06.742"/>
  </p1510:revLst>
</p1510:revInfo>
</file>

<file path=ppt/tableStyles.xml><?xml version="1.0" encoding="utf-8"?>
<a:tblStyleLst xmlns:a="http://schemas.openxmlformats.org/drawingml/2006/main" def="{66C5FFDD-F91E-4BCA-A15B-A6AE74620A0A}">
  <a:tblStyle styleId="{66C5FFDD-F91E-4BCA-A15B-A6AE74620A0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60" autoAdjust="0"/>
  </p:normalViewPr>
  <p:slideViewPr>
    <p:cSldViewPr snapToGrid="0">
      <p:cViewPr varScale="1">
        <p:scale>
          <a:sx n="107" d="100"/>
          <a:sy n="107" d="100"/>
        </p:scale>
        <p:origin x="754" y="72"/>
      </p:cViewPr>
      <p:guideLst/>
    </p:cSldViewPr>
  </p:slideViewPr>
  <p:outlineViewPr>
    <p:cViewPr>
      <p:scale>
        <a:sx n="33" d="100"/>
        <a:sy n="33" d="100"/>
      </p:scale>
      <p:origin x="0" y="-471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5T10:19:35.398"/>
    </inkml:context>
    <inkml:brush xml:id="br0">
      <inkml:brushProperty name="width" value="0.35" units="cm"/>
      <inkml:brushProperty name="height" value="2.1" units="cm"/>
      <inkml:brushProperty name="color" value="#F92323"/>
      <inkml:brushProperty name="ignorePressure" value="1"/>
      <inkml:brushProperty name="inkEffects" value="pencil"/>
    </inkml:brush>
  </inkml:definitions>
  <inkml:trace contextRef="#ctx0" brushRef="#br0">0 1,'0'0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5T10:20:01.023"/>
    </inkml:context>
    <inkml:brush xml:id="br0">
      <inkml:brushProperty name="width" value="0.35" units="cm"/>
      <inkml:brushProperty name="height" value="2.1" units="cm"/>
      <inkml:brushProperty name="color" value="#F92323"/>
      <inkml:brushProperty name="ignorePressure" value="1"/>
      <inkml:brushProperty name="inkEffects" value="pencil"/>
    </inkml:brush>
  </inkml:definitions>
  <inkml:trace contextRef="#ctx0" brushRef="#br0">0 0,'0'0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>
          <a:extLst>
            <a:ext uri="{FF2B5EF4-FFF2-40B4-BE49-F238E27FC236}">
              <a16:creationId xmlns:a16="http://schemas.microsoft.com/office/drawing/2014/main" id="{501689B0-E3F8-9191-8CA4-6339480326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5158d5a3ec_0_341:notes">
            <a:extLst>
              <a:ext uri="{FF2B5EF4-FFF2-40B4-BE49-F238E27FC236}">
                <a16:creationId xmlns:a16="http://schemas.microsoft.com/office/drawing/2014/main" id="{9F9652C6-0E04-7C91-F435-2808C42FD70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5158d5a3ec_0_341:notes">
            <a:extLst>
              <a:ext uri="{FF2B5EF4-FFF2-40B4-BE49-F238E27FC236}">
                <a16:creationId xmlns:a16="http://schemas.microsoft.com/office/drawing/2014/main" id="{5A632F87-B9A2-6677-1071-9F3B868C008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75046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33e13d9a7e_0_5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33e13d9a7e_0_5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5465e7bc0b_1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4" name="Google Shape;574;g5465e7bc0b_1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3e13d9a7e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3e13d9a7e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5465e7bc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5465e7bc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3e13d9a7e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33e13d9a7e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C4043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5465e7bc0b_1_3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5465e7bc0b_1_3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5158d5a3ec_0_3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5158d5a3ec_0_3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>
          <a:extLst>
            <a:ext uri="{FF2B5EF4-FFF2-40B4-BE49-F238E27FC236}">
              <a16:creationId xmlns:a16="http://schemas.microsoft.com/office/drawing/2014/main" id="{8A958A74-E394-8A06-F22B-5F82906F1F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5158d5a3ec_0_341:notes">
            <a:extLst>
              <a:ext uri="{FF2B5EF4-FFF2-40B4-BE49-F238E27FC236}">
                <a16:creationId xmlns:a16="http://schemas.microsoft.com/office/drawing/2014/main" id="{5420533B-E8E9-A3AE-92DA-2F030DF1062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5158d5a3ec_0_341:notes">
            <a:extLst>
              <a:ext uri="{FF2B5EF4-FFF2-40B4-BE49-F238E27FC236}">
                <a16:creationId xmlns:a16="http://schemas.microsoft.com/office/drawing/2014/main" id="{FCE2AD4D-C80A-E71E-FB26-D3806F99598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98516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>
          <a:extLst>
            <a:ext uri="{FF2B5EF4-FFF2-40B4-BE49-F238E27FC236}">
              <a16:creationId xmlns:a16="http://schemas.microsoft.com/office/drawing/2014/main" id="{B72A0CF5-3D00-2F78-3165-CA258CBFD4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5158d5a3ec_0_341:notes">
            <a:extLst>
              <a:ext uri="{FF2B5EF4-FFF2-40B4-BE49-F238E27FC236}">
                <a16:creationId xmlns:a16="http://schemas.microsoft.com/office/drawing/2014/main" id="{BA427FCD-9CDA-F6EA-3E7B-9D98B554187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5158d5a3ec_0_341:notes">
            <a:extLst>
              <a:ext uri="{FF2B5EF4-FFF2-40B4-BE49-F238E27FC236}">
                <a16:creationId xmlns:a16="http://schemas.microsoft.com/office/drawing/2014/main" id="{EC160887-CA96-2E6E-8752-5A41FA7827C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54842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>
          <a:extLst>
            <a:ext uri="{FF2B5EF4-FFF2-40B4-BE49-F238E27FC236}">
              <a16:creationId xmlns:a16="http://schemas.microsoft.com/office/drawing/2014/main" id="{CBB80ABD-9168-AE16-9650-AE87DFF4FB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5158d5a3ec_0_341:notes">
            <a:extLst>
              <a:ext uri="{FF2B5EF4-FFF2-40B4-BE49-F238E27FC236}">
                <a16:creationId xmlns:a16="http://schemas.microsoft.com/office/drawing/2014/main" id="{59BE7D6A-3285-CCAC-032F-6CC14A0318D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5158d5a3ec_0_341:notes">
            <a:extLst>
              <a:ext uri="{FF2B5EF4-FFF2-40B4-BE49-F238E27FC236}">
                <a16:creationId xmlns:a16="http://schemas.microsoft.com/office/drawing/2014/main" id="{F2800048-3BF4-E286-866B-CBDBFC6A0A6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44821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>
  <p:cSld name="CUSTOM_7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039575" y="1701225"/>
            <a:ext cx="45924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039575" y="3206400"/>
            <a:ext cx="24021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2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3423902" y="387473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3423900" y="802521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2023007" y="654113"/>
            <a:ext cx="17391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5" name="Google Shape;15;p3"/>
          <p:cNvSpPr txBox="1">
            <a:spLocks noGrp="1"/>
          </p:cNvSpPr>
          <p:nvPr>
            <p:ph type="ctrTitle" idx="3"/>
          </p:nvPr>
        </p:nvSpPr>
        <p:spPr>
          <a:xfrm>
            <a:off x="3425264" y="1224286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4"/>
          </p:nvPr>
        </p:nvSpPr>
        <p:spPr>
          <a:xfrm>
            <a:off x="3425259" y="1638859"/>
            <a:ext cx="19767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5" hasCustomPrompt="1"/>
          </p:nvPr>
        </p:nvSpPr>
        <p:spPr>
          <a:xfrm>
            <a:off x="2023007" y="1488788"/>
            <a:ext cx="1615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>
            <a:spLocks noGrp="1"/>
          </p:cNvSpPr>
          <p:nvPr>
            <p:ph type="ctrTitle" idx="6"/>
          </p:nvPr>
        </p:nvSpPr>
        <p:spPr>
          <a:xfrm>
            <a:off x="3427999" y="2061098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7"/>
          </p:nvPr>
        </p:nvSpPr>
        <p:spPr>
          <a:xfrm>
            <a:off x="3427997" y="2475197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title" idx="8" hasCustomPrompt="1"/>
          </p:nvPr>
        </p:nvSpPr>
        <p:spPr>
          <a:xfrm>
            <a:off x="2023007" y="2323463"/>
            <a:ext cx="1573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>
            <a:spLocks noGrp="1"/>
          </p:cNvSpPr>
          <p:nvPr>
            <p:ph type="ctrTitle" idx="9"/>
          </p:nvPr>
        </p:nvSpPr>
        <p:spPr>
          <a:xfrm rot="5400000">
            <a:off x="6601629" y="1646270"/>
            <a:ext cx="29133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ctrTitle" idx="13"/>
          </p:nvPr>
        </p:nvSpPr>
        <p:spPr>
          <a:xfrm>
            <a:off x="3427999" y="2897911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14"/>
          </p:nvPr>
        </p:nvSpPr>
        <p:spPr>
          <a:xfrm>
            <a:off x="3427997" y="3311534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title" idx="15" hasCustomPrompt="1"/>
          </p:nvPr>
        </p:nvSpPr>
        <p:spPr>
          <a:xfrm>
            <a:off x="2023007" y="3158138"/>
            <a:ext cx="1573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5" name="Google Shape;25;p3"/>
          <p:cNvSpPr txBox="1">
            <a:spLocks noGrp="1"/>
          </p:cNvSpPr>
          <p:nvPr>
            <p:ph type="ctrTitle" idx="16"/>
          </p:nvPr>
        </p:nvSpPr>
        <p:spPr>
          <a:xfrm>
            <a:off x="3427999" y="3734723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ubTitle" idx="17"/>
          </p:nvPr>
        </p:nvSpPr>
        <p:spPr>
          <a:xfrm>
            <a:off x="3427997" y="4147872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title" idx="18" hasCustomPrompt="1"/>
          </p:nvPr>
        </p:nvSpPr>
        <p:spPr>
          <a:xfrm>
            <a:off x="2023007" y="3992813"/>
            <a:ext cx="1573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2">
  <p:cSld name="CUSTOM_14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>
            <a:spLocks noGrp="1"/>
          </p:cNvSpPr>
          <p:nvPr>
            <p:ph type="ctrTitle"/>
          </p:nvPr>
        </p:nvSpPr>
        <p:spPr>
          <a:xfrm>
            <a:off x="5432000" y="710675"/>
            <a:ext cx="28881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subTitle" idx="1"/>
          </p:nvPr>
        </p:nvSpPr>
        <p:spPr>
          <a:xfrm>
            <a:off x="5363550" y="2724625"/>
            <a:ext cx="29565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CUSTOM_31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4"/>
          <p:cNvSpPr txBox="1">
            <a:spLocks noGrp="1"/>
          </p:cNvSpPr>
          <p:nvPr>
            <p:ph type="ctrTitle"/>
          </p:nvPr>
        </p:nvSpPr>
        <p:spPr>
          <a:xfrm rot="5400000">
            <a:off x="6603595" y="1930225"/>
            <a:ext cx="3481200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 1">
  <p:cSld name="CUSTOM_21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5"/>
          <p:cNvSpPr txBox="1">
            <a:spLocks noGrp="1"/>
          </p:cNvSpPr>
          <p:nvPr>
            <p:ph type="subTitle" idx="1"/>
          </p:nvPr>
        </p:nvSpPr>
        <p:spPr>
          <a:xfrm>
            <a:off x="4633950" y="1847896"/>
            <a:ext cx="18180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4" name="Google Shape;84;p15"/>
          <p:cNvSpPr txBox="1">
            <a:spLocks noGrp="1"/>
          </p:cNvSpPr>
          <p:nvPr>
            <p:ph type="subTitle" idx="2"/>
          </p:nvPr>
        </p:nvSpPr>
        <p:spPr>
          <a:xfrm>
            <a:off x="4633950" y="3827870"/>
            <a:ext cx="18180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5" name="Google Shape;85;p15"/>
          <p:cNvSpPr txBox="1">
            <a:spLocks noGrp="1"/>
          </p:cNvSpPr>
          <p:nvPr>
            <p:ph type="ctrTitle"/>
          </p:nvPr>
        </p:nvSpPr>
        <p:spPr>
          <a:xfrm>
            <a:off x="4633950" y="1539296"/>
            <a:ext cx="26193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86" name="Google Shape;86;p15"/>
          <p:cNvSpPr txBox="1">
            <a:spLocks noGrp="1"/>
          </p:cNvSpPr>
          <p:nvPr>
            <p:ph type="ctrTitle" idx="3"/>
          </p:nvPr>
        </p:nvSpPr>
        <p:spPr>
          <a:xfrm>
            <a:off x="4633950" y="3519270"/>
            <a:ext cx="26193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87" name="Google Shape;87;p15"/>
          <p:cNvSpPr txBox="1">
            <a:spLocks noGrp="1"/>
          </p:cNvSpPr>
          <p:nvPr>
            <p:ph type="ctrTitle" idx="4"/>
          </p:nvPr>
        </p:nvSpPr>
        <p:spPr>
          <a:xfrm rot="5400000">
            <a:off x="6917175" y="1414524"/>
            <a:ext cx="24498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10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4">
  <p:cSld name="CUSTOM_33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>
            <a:spLocks noGrp="1"/>
          </p:cNvSpPr>
          <p:nvPr>
            <p:ph type="subTitle" idx="1"/>
          </p:nvPr>
        </p:nvSpPr>
        <p:spPr>
          <a:xfrm flipH="1">
            <a:off x="840600" y="2432150"/>
            <a:ext cx="1650300" cy="75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17"/>
          <p:cNvSpPr txBox="1">
            <a:spLocks noGrp="1"/>
          </p:cNvSpPr>
          <p:nvPr>
            <p:ph type="subTitle" idx="2"/>
          </p:nvPr>
        </p:nvSpPr>
        <p:spPr>
          <a:xfrm>
            <a:off x="4702174" y="1049093"/>
            <a:ext cx="19602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-533400" y="2047350"/>
            <a:ext cx="30243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95" name="Google Shape;95;p17"/>
          <p:cNvSpPr txBox="1">
            <a:spLocks noGrp="1"/>
          </p:cNvSpPr>
          <p:nvPr>
            <p:ph type="ctrTitle" idx="3"/>
          </p:nvPr>
        </p:nvSpPr>
        <p:spPr>
          <a:xfrm>
            <a:off x="4702174" y="664293"/>
            <a:ext cx="26193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96" name="Google Shape;96;p17"/>
          <p:cNvSpPr txBox="1">
            <a:spLocks noGrp="1"/>
          </p:cNvSpPr>
          <p:nvPr>
            <p:ph type="subTitle" idx="4"/>
          </p:nvPr>
        </p:nvSpPr>
        <p:spPr>
          <a:xfrm>
            <a:off x="4702174" y="3788925"/>
            <a:ext cx="22149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97" name="Google Shape;97;p17"/>
          <p:cNvSpPr txBox="1">
            <a:spLocks noGrp="1"/>
          </p:cNvSpPr>
          <p:nvPr>
            <p:ph type="ctrTitle" idx="5"/>
          </p:nvPr>
        </p:nvSpPr>
        <p:spPr>
          <a:xfrm>
            <a:off x="4702174" y="3389725"/>
            <a:ext cx="24756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98" name="Google Shape;98;p17"/>
          <p:cNvSpPr txBox="1">
            <a:spLocks noGrp="1"/>
          </p:cNvSpPr>
          <p:nvPr>
            <p:ph type="ctrTitle" idx="6"/>
          </p:nvPr>
        </p:nvSpPr>
        <p:spPr>
          <a:xfrm rot="5400000">
            <a:off x="6860962" y="1407498"/>
            <a:ext cx="24498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10">
          <p15:clr>
            <a:srgbClr val="FA7B17"/>
          </p15:clr>
        </p15:guide>
        <p15:guide id="2" pos="454">
          <p15:clr>
            <a:srgbClr val="FA7B17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6">
  <p:cSld name="CUSTOM_11_1_2_1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"/>
          <p:cNvSpPr txBox="1">
            <a:spLocks noGrp="1"/>
          </p:cNvSpPr>
          <p:nvPr>
            <p:ph type="ctrTitle"/>
          </p:nvPr>
        </p:nvSpPr>
        <p:spPr>
          <a:xfrm>
            <a:off x="831200" y="376498"/>
            <a:ext cx="38673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7" name="Google Shape;107;p19"/>
          <p:cNvSpPr txBox="1">
            <a:spLocks noGrp="1"/>
          </p:cNvSpPr>
          <p:nvPr>
            <p:ph type="subTitle" idx="1"/>
          </p:nvPr>
        </p:nvSpPr>
        <p:spPr>
          <a:xfrm>
            <a:off x="831200" y="2314225"/>
            <a:ext cx="30816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sources">
  <p:cSld name="CUSTOM_25_1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1"/>
          <p:cNvSpPr txBox="1">
            <a:spLocks noGrp="1"/>
          </p:cNvSpPr>
          <p:nvPr>
            <p:ph type="body" idx="1"/>
          </p:nvPr>
        </p:nvSpPr>
        <p:spPr>
          <a:xfrm>
            <a:off x="642050" y="1277550"/>
            <a:ext cx="5308200" cy="1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13" name="Google Shape;113;p21"/>
          <p:cNvSpPr txBox="1">
            <a:spLocks noGrp="1"/>
          </p:cNvSpPr>
          <p:nvPr>
            <p:ph type="ctrTitle"/>
          </p:nvPr>
        </p:nvSpPr>
        <p:spPr>
          <a:xfrm rot="5400000">
            <a:off x="6923109" y="1407498"/>
            <a:ext cx="24498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14" name="Google Shape;114;p21"/>
          <p:cNvSpPr txBox="1">
            <a:spLocks noGrp="1"/>
          </p:cNvSpPr>
          <p:nvPr>
            <p:ph type="subTitle" idx="2"/>
          </p:nvPr>
        </p:nvSpPr>
        <p:spPr>
          <a:xfrm>
            <a:off x="642050" y="540000"/>
            <a:ext cx="4655400" cy="96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3" r:id="rId3"/>
    <p:sldLayoutId id="2147483660" r:id="rId4"/>
    <p:sldLayoutId id="2147483661" r:id="rId5"/>
    <p:sldLayoutId id="2147483663" r:id="rId6"/>
    <p:sldLayoutId id="2147483665" r:id="rId7"/>
    <p:sldLayoutId id="2147483667" r:id="rId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8.png"/><Relationship Id="rId7" Type="http://schemas.openxmlformats.org/officeDocument/2006/relationships/customXml" Target="../ink/ink2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customXml" Target="../ink/ink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4B89A3-71C9-DB9B-DE26-1777998D52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9043" y="0"/>
            <a:ext cx="5364957" cy="5143500"/>
          </a:xfrm>
          <a:prstGeom prst="rect">
            <a:avLst/>
          </a:prstGeom>
        </p:spPr>
      </p:pic>
      <p:sp>
        <p:nvSpPr>
          <p:cNvPr id="128" name="Google Shape;128;p26"/>
          <p:cNvSpPr/>
          <p:nvPr/>
        </p:nvSpPr>
        <p:spPr>
          <a:xfrm rot="5400000">
            <a:off x="80647" y="183517"/>
            <a:ext cx="4593434" cy="4669313"/>
          </a:xfrm>
          <a:prstGeom prst="rect">
            <a:avLst/>
          </a:prstGeom>
          <a:solidFill>
            <a:schemeClr val="accent1">
              <a:alpha val="86160"/>
            </a:schemeClr>
          </a:solidFill>
          <a:ln w="38100"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0" name="Google Shape;130;p26"/>
          <p:cNvSpPr txBox="1">
            <a:spLocks noGrp="1"/>
          </p:cNvSpPr>
          <p:nvPr>
            <p:ph type="ctrTitle"/>
          </p:nvPr>
        </p:nvSpPr>
        <p:spPr>
          <a:xfrm>
            <a:off x="175180" y="450573"/>
            <a:ext cx="4396820" cy="149917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rgbClr val="FFFF00"/>
                </a:solidFill>
              </a:rPr>
              <a:t>MOVIE</a:t>
            </a:r>
            <a:endParaRPr sz="3600" dirty="0">
              <a:solidFill>
                <a:srgbClr val="FFFF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600" dirty="0">
                <a:solidFill>
                  <a:srgbClr val="FFFF00"/>
                </a:solidFill>
                <a:latin typeface="Livvic"/>
                <a:ea typeface="Livvic"/>
                <a:cs typeface="Livvic"/>
                <a:sym typeface="Livvic"/>
              </a:rPr>
              <a:t>B</a:t>
            </a:r>
            <a:r>
              <a:rPr lang="en-IN" sz="3600" dirty="0">
                <a:solidFill>
                  <a:srgbClr val="FFFF00"/>
                </a:solidFill>
              </a:rPr>
              <a:t>OOKING</a:t>
            </a:r>
            <a:endParaRPr sz="3600" dirty="0">
              <a:solidFill>
                <a:srgbClr val="FFFF00"/>
              </a:solidFill>
              <a:latin typeface="Livvic"/>
              <a:ea typeface="Livvic"/>
              <a:cs typeface="Livvic"/>
              <a:sym typeface="Livv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rgbClr val="FFFF00"/>
                </a:solidFill>
                <a:latin typeface="Livvic"/>
                <a:ea typeface="Livvic"/>
                <a:cs typeface="Livvic"/>
                <a:sym typeface="Livvic"/>
              </a:rPr>
              <a:t>SYSTEM</a:t>
            </a:r>
            <a:endParaRPr sz="3600" dirty="0">
              <a:solidFill>
                <a:srgbClr val="FFFF00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131" name="Google Shape;131;p26"/>
          <p:cNvSpPr/>
          <p:nvPr/>
        </p:nvSpPr>
        <p:spPr>
          <a:xfrm rot="-5400000" flipH="1">
            <a:off x="7354200" y="2416550"/>
            <a:ext cx="3358800" cy="221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D7C826-A2ED-4077-C0F9-CAFCDEF6B9CA}"/>
              </a:ext>
            </a:extLst>
          </p:cNvPr>
          <p:cNvSpPr txBox="1"/>
          <p:nvPr/>
        </p:nvSpPr>
        <p:spPr>
          <a:xfrm>
            <a:off x="315203" y="2705525"/>
            <a:ext cx="361815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>
                <a:solidFill>
                  <a:schemeClr val="tx1">
                    <a:lumMod val="50000"/>
                  </a:schemeClr>
                </a:solidFill>
                <a:latin typeface="Aptos" panose="020B0004020202020204" pitchFamily="34" charset="0"/>
              </a:rPr>
              <a:t>Team Members:</a:t>
            </a:r>
          </a:p>
          <a:p>
            <a:r>
              <a:rPr lang="en-IN" b="1" dirty="0">
                <a:solidFill>
                  <a:schemeClr val="tx1">
                    <a:lumMod val="50000"/>
                  </a:schemeClr>
                </a:solidFill>
                <a:latin typeface="Aptos" panose="020B0004020202020204" pitchFamily="34" charset="0"/>
              </a:rPr>
              <a:t>     </a:t>
            </a:r>
          </a:p>
          <a:p>
            <a:endParaRPr lang="en-IN" b="1" dirty="0">
              <a:solidFill>
                <a:schemeClr val="tx1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F0B8D59-99D1-CF96-5E24-12ABB39F5F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053" y="3013797"/>
            <a:ext cx="366890" cy="36689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9A1EC81-78A9-9BED-B721-DED2D68D38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5053" y="3380687"/>
            <a:ext cx="365792" cy="36579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84DA083-A1E4-FF78-121A-D7BC6C5F72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5053" y="3737275"/>
            <a:ext cx="365792" cy="36579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C815112-7675-7B32-AB72-B82AC5A3C8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5053" y="4055580"/>
            <a:ext cx="365792" cy="36579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48CB98E-CC46-DE1F-8E09-B704EDC28A62}"/>
              </a:ext>
            </a:extLst>
          </p:cNvPr>
          <p:cNvSpPr txBox="1"/>
          <p:nvPr/>
        </p:nvSpPr>
        <p:spPr>
          <a:xfrm>
            <a:off x="571258" y="3036294"/>
            <a:ext cx="23266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bg1"/>
                </a:solidFill>
              </a:rPr>
              <a:t>Sourav Banerjee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1F730C7-833B-4E81-8F02-08D163A6F265}"/>
              </a:ext>
            </a:extLst>
          </p:cNvPr>
          <p:cNvSpPr txBox="1"/>
          <p:nvPr/>
        </p:nvSpPr>
        <p:spPr>
          <a:xfrm>
            <a:off x="571258" y="3393066"/>
            <a:ext cx="23266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 err="1">
                <a:solidFill>
                  <a:schemeClr val="bg1"/>
                </a:solidFill>
              </a:rPr>
              <a:t>Srujitha</a:t>
            </a:r>
            <a:r>
              <a:rPr lang="en-IN" b="1" dirty="0">
                <a:solidFill>
                  <a:schemeClr val="bg1"/>
                </a:solidFill>
              </a:rPr>
              <a:t> Raghava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DCC2174-DB6D-93A6-A802-690049DC5FBC}"/>
              </a:ext>
            </a:extLst>
          </p:cNvPr>
          <p:cNvSpPr txBox="1"/>
          <p:nvPr/>
        </p:nvSpPr>
        <p:spPr>
          <a:xfrm>
            <a:off x="571258" y="3747802"/>
            <a:ext cx="23266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bg1"/>
                </a:solidFill>
              </a:rPr>
              <a:t>Shubham Soni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DBED808-6F4A-7709-2A10-AE354BD86F0B}"/>
              </a:ext>
            </a:extLst>
          </p:cNvPr>
          <p:cNvSpPr txBox="1"/>
          <p:nvPr/>
        </p:nvSpPr>
        <p:spPr>
          <a:xfrm>
            <a:off x="571258" y="4084587"/>
            <a:ext cx="23266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 err="1">
                <a:solidFill>
                  <a:schemeClr val="bg1"/>
                </a:solidFill>
              </a:rPr>
              <a:t>Balakeerthi</a:t>
            </a:r>
            <a:r>
              <a:rPr lang="en-IN" b="1" dirty="0">
                <a:solidFill>
                  <a:schemeClr val="bg1"/>
                </a:solidFill>
              </a:rPr>
              <a:t>. 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EE3F9EF-2088-552B-79A7-61C5231E90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5053" y="4379142"/>
            <a:ext cx="365792" cy="36579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D786570-6182-AEE2-8DE7-6DC5F8B4058C}"/>
              </a:ext>
            </a:extLst>
          </p:cNvPr>
          <p:cNvSpPr txBox="1"/>
          <p:nvPr/>
        </p:nvSpPr>
        <p:spPr>
          <a:xfrm>
            <a:off x="570160" y="4400365"/>
            <a:ext cx="23266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bg1"/>
                </a:solidFill>
              </a:rPr>
              <a:t>Venkatraman. P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>
          <a:extLst>
            <a:ext uri="{FF2B5EF4-FFF2-40B4-BE49-F238E27FC236}">
              <a16:creationId xmlns:a16="http://schemas.microsoft.com/office/drawing/2014/main" id="{9E2C498F-B67B-A18D-BD14-D04C799A03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BD4C7FF-A682-1CB4-FE78-19FE7825D94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318402" y="2650659"/>
            <a:ext cx="4649462" cy="17771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0556EFB-0B6A-0FE0-ECFE-965801E6291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1304" r="21304"/>
          <a:stretch/>
        </p:blipFill>
        <p:spPr>
          <a:xfrm>
            <a:off x="262327" y="203629"/>
            <a:ext cx="4362139" cy="20397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21" name="Google Shape;421;p45">
            <a:extLst>
              <a:ext uri="{FF2B5EF4-FFF2-40B4-BE49-F238E27FC236}">
                <a16:creationId xmlns:a16="http://schemas.microsoft.com/office/drawing/2014/main" id="{53142439-39B0-9BCF-C2D2-D27EC93F0ED2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flipH="1">
            <a:off x="428534" y="3085162"/>
            <a:ext cx="2716199" cy="15154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b="1" dirty="0"/>
              <a:t>Users can utilize the "Book My Movie" feature to easily search and book movies based on their preferred language.</a:t>
            </a:r>
          </a:p>
          <a:p>
            <a:pPr marL="171450" lvl="0" indent="-1714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200" b="1" dirty="0"/>
          </a:p>
          <a:p>
            <a:pPr marL="171450" lvl="0" indent="-1714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b="1" dirty="0"/>
              <a:t>This feature streamlines the booking process, making it user-friendly </a:t>
            </a:r>
          </a:p>
          <a:p>
            <a:pPr marL="171450" lvl="0" indent="-1714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200" b="1" dirty="0"/>
          </a:p>
        </p:txBody>
      </p:sp>
      <p:sp>
        <p:nvSpPr>
          <p:cNvPr id="424" name="Google Shape;424;p45">
            <a:extLst>
              <a:ext uri="{FF2B5EF4-FFF2-40B4-BE49-F238E27FC236}">
                <a16:creationId xmlns:a16="http://schemas.microsoft.com/office/drawing/2014/main" id="{74837C51-EA62-A7DD-1C5D-3749D1CD5E07}"/>
              </a:ext>
            </a:extLst>
          </p:cNvPr>
          <p:cNvSpPr/>
          <p:nvPr/>
        </p:nvSpPr>
        <p:spPr>
          <a:xfrm>
            <a:off x="4973849" y="123406"/>
            <a:ext cx="2716200" cy="512100"/>
          </a:xfrm>
          <a:prstGeom prst="rect">
            <a:avLst/>
          </a:prstGeom>
          <a:solidFill>
            <a:schemeClr val="accent1">
              <a:alpha val="6179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27" name="Google Shape;427;p45">
            <a:extLst>
              <a:ext uri="{FF2B5EF4-FFF2-40B4-BE49-F238E27FC236}">
                <a16:creationId xmlns:a16="http://schemas.microsoft.com/office/drawing/2014/main" id="{BC2B1A4A-5067-9324-37E3-8996638E1E8F}"/>
              </a:ext>
            </a:extLst>
          </p:cNvPr>
          <p:cNvSpPr/>
          <p:nvPr/>
        </p:nvSpPr>
        <p:spPr>
          <a:xfrm flipH="1">
            <a:off x="428535" y="2491772"/>
            <a:ext cx="2716200" cy="593390"/>
          </a:xfrm>
          <a:prstGeom prst="rect">
            <a:avLst/>
          </a:prstGeom>
          <a:solidFill>
            <a:schemeClr val="accent1">
              <a:alpha val="6179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" name="Google Shape;428;p45">
            <a:extLst>
              <a:ext uri="{FF2B5EF4-FFF2-40B4-BE49-F238E27FC236}">
                <a16:creationId xmlns:a16="http://schemas.microsoft.com/office/drawing/2014/main" id="{9F970E16-1127-6D85-4E60-91762716321C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607102" y="2491772"/>
            <a:ext cx="2143593" cy="51757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USER INTERFACE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429" name="Google Shape;429;p45">
            <a:extLst>
              <a:ext uri="{FF2B5EF4-FFF2-40B4-BE49-F238E27FC236}">
                <a16:creationId xmlns:a16="http://schemas.microsoft.com/office/drawing/2014/main" id="{A030FC86-820A-D3C9-F1A6-1F8B4CFDB437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4827949" y="715728"/>
            <a:ext cx="3008002" cy="185470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b="1" dirty="0"/>
              <a:t>Administrators can manage bookings by using the "Book by Language" feature, which allows customers to filter and book movies based on language preference.</a:t>
            </a:r>
          </a:p>
          <a:p>
            <a:pPr marL="171450" lvl="0" indent="-1714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200" b="1" dirty="0"/>
          </a:p>
          <a:p>
            <a:pPr marL="171450" lvl="0" indent="-1714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b="1" dirty="0"/>
              <a:t>They also have access to booking reports, providing insights into booking trends, occupancy rates, and financial summaries.</a:t>
            </a:r>
            <a:endParaRPr sz="1200" b="1" dirty="0"/>
          </a:p>
        </p:txBody>
      </p:sp>
      <p:sp>
        <p:nvSpPr>
          <p:cNvPr id="430" name="Google Shape;430;p45">
            <a:extLst>
              <a:ext uri="{FF2B5EF4-FFF2-40B4-BE49-F238E27FC236}">
                <a16:creationId xmlns:a16="http://schemas.microsoft.com/office/drawing/2014/main" id="{0364A30A-EA91-C392-DE30-A0BE44E5CF72}"/>
              </a:ext>
            </a:extLst>
          </p:cNvPr>
          <p:cNvSpPr txBox="1">
            <a:spLocks noGrp="1"/>
          </p:cNvSpPr>
          <p:nvPr>
            <p:ph type="ctrTitle" idx="3"/>
          </p:nvPr>
        </p:nvSpPr>
        <p:spPr>
          <a:xfrm>
            <a:off x="5281634" y="203629"/>
            <a:ext cx="2619300" cy="35165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ADMIN INTERFACE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75BB08D-A3B2-C854-5986-941AF1250814}"/>
              </a:ext>
            </a:extLst>
          </p:cNvPr>
          <p:cNvSpPr/>
          <p:nvPr/>
        </p:nvSpPr>
        <p:spPr>
          <a:xfrm>
            <a:off x="8104416" y="0"/>
            <a:ext cx="1039583" cy="51435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highlight>
                <a:srgbClr val="FFFF00"/>
              </a:highlight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7645B8-EBBC-C3C0-A256-55164EDF7259}"/>
              </a:ext>
            </a:extLst>
          </p:cNvPr>
          <p:cNvSpPr txBox="1"/>
          <p:nvPr/>
        </p:nvSpPr>
        <p:spPr>
          <a:xfrm rot="5400000">
            <a:off x="7280895" y="1152729"/>
            <a:ext cx="26221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rgbClr val="FFFF00"/>
                </a:solidFill>
                <a:latin typeface="Livvic" pitchFamily="2" charset="0"/>
              </a:rPr>
              <a:t>BOOKING MANAGEMENT</a:t>
            </a:r>
          </a:p>
        </p:txBody>
      </p:sp>
    </p:spTree>
    <p:extLst>
      <p:ext uri="{BB962C8B-B14F-4D97-AF65-F5344CB8AC3E}">
        <p14:creationId xmlns:p14="http://schemas.microsoft.com/office/powerpoint/2010/main" val="27349284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46"/>
          <p:cNvSpPr/>
          <p:nvPr/>
        </p:nvSpPr>
        <p:spPr>
          <a:xfrm rot="5400000">
            <a:off x="1323177" y="1472477"/>
            <a:ext cx="1574400" cy="3900298"/>
          </a:xfrm>
          <a:prstGeom prst="flowChartOffpageConnector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p46"/>
          <p:cNvSpPr/>
          <p:nvPr/>
        </p:nvSpPr>
        <p:spPr>
          <a:xfrm rot="-5400000" flipH="1">
            <a:off x="5306397" y="-175024"/>
            <a:ext cx="1574400" cy="3900297"/>
          </a:xfrm>
          <a:prstGeom prst="flowChartOffpageConnector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39" name="Google Shape;439;p46"/>
          <p:cNvSpPr/>
          <p:nvPr/>
        </p:nvSpPr>
        <p:spPr>
          <a:xfrm rot="-5400000" flipH="1">
            <a:off x="5306397" y="1472476"/>
            <a:ext cx="1574400" cy="3900297"/>
          </a:xfrm>
          <a:prstGeom prst="flowChartOffpageConnector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p46"/>
          <p:cNvSpPr/>
          <p:nvPr/>
        </p:nvSpPr>
        <p:spPr>
          <a:xfrm rot="5400000">
            <a:off x="1323177" y="-175023"/>
            <a:ext cx="1574400" cy="3900298"/>
          </a:xfrm>
          <a:prstGeom prst="flowChartOffpageConnector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" name="Google Shape;442;p46"/>
          <p:cNvSpPr txBox="1">
            <a:spLocks noGrp="1"/>
          </p:cNvSpPr>
          <p:nvPr>
            <p:ph type="ctrTitle" idx="4294967295"/>
          </p:nvPr>
        </p:nvSpPr>
        <p:spPr>
          <a:xfrm>
            <a:off x="918225" y="900076"/>
            <a:ext cx="2891505" cy="38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</a:rPr>
              <a:t>Online Payment Integration:</a:t>
            </a:r>
            <a:endParaRPr sz="1800" dirty="0">
              <a:solidFill>
                <a:schemeClr val="lt1"/>
              </a:solidFill>
            </a:endParaRPr>
          </a:p>
        </p:txBody>
      </p:sp>
      <p:sp>
        <p:nvSpPr>
          <p:cNvPr id="443" name="Google Shape;443;p46"/>
          <p:cNvSpPr txBox="1">
            <a:spLocks noGrp="1"/>
          </p:cNvSpPr>
          <p:nvPr>
            <p:ph type="ctrTitle" idx="4294967295"/>
          </p:nvPr>
        </p:nvSpPr>
        <p:spPr>
          <a:xfrm>
            <a:off x="1933543" y="3532425"/>
            <a:ext cx="2100609" cy="38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</a:rPr>
              <a:t>Mobile Application:</a:t>
            </a:r>
            <a:endParaRPr sz="1800" dirty="0">
              <a:solidFill>
                <a:schemeClr val="lt1"/>
              </a:solidFill>
            </a:endParaRPr>
          </a:p>
        </p:txBody>
      </p:sp>
      <p:sp>
        <p:nvSpPr>
          <p:cNvPr id="444" name="Google Shape;444;p46"/>
          <p:cNvSpPr txBox="1">
            <a:spLocks noGrp="1"/>
          </p:cNvSpPr>
          <p:nvPr>
            <p:ph type="ctrTitle" idx="4294967295"/>
          </p:nvPr>
        </p:nvSpPr>
        <p:spPr>
          <a:xfrm>
            <a:off x="4460603" y="914825"/>
            <a:ext cx="3303160" cy="38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</a:rPr>
              <a:t>AI-Powered Recommendations:</a:t>
            </a:r>
            <a:endParaRPr sz="1800" dirty="0">
              <a:solidFill>
                <a:schemeClr val="lt1"/>
              </a:solidFill>
            </a:endParaRPr>
          </a:p>
        </p:txBody>
      </p:sp>
      <p:sp>
        <p:nvSpPr>
          <p:cNvPr id="445" name="Google Shape;445;p46"/>
          <p:cNvSpPr txBox="1">
            <a:spLocks noGrp="1"/>
          </p:cNvSpPr>
          <p:nvPr>
            <p:ph type="ctrTitle" idx="4294967295"/>
          </p:nvPr>
        </p:nvSpPr>
        <p:spPr>
          <a:xfrm>
            <a:off x="4310309" y="3769654"/>
            <a:ext cx="1723232" cy="38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</a:rPr>
              <a:t>Microservice:</a:t>
            </a:r>
            <a:endParaRPr sz="1800" dirty="0">
              <a:solidFill>
                <a:schemeClr val="lt1"/>
              </a:solidFill>
            </a:endParaRPr>
          </a:p>
        </p:txBody>
      </p:sp>
      <p:sp>
        <p:nvSpPr>
          <p:cNvPr id="446" name="Google Shape;446;p46"/>
          <p:cNvSpPr txBox="1">
            <a:spLocks noGrp="1"/>
          </p:cNvSpPr>
          <p:nvPr>
            <p:ph type="subTitle" idx="4294967295"/>
          </p:nvPr>
        </p:nvSpPr>
        <p:spPr>
          <a:xfrm flipH="1">
            <a:off x="4460603" y="1472561"/>
            <a:ext cx="3012233" cy="65010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100" dirty="0">
                <a:solidFill>
                  <a:schemeClr val="lt1"/>
                </a:solidFill>
              </a:rPr>
              <a:t>Utilizing machine learning algorithms will help provide more accurate and personalized movie suggestions. By analyzing user behavior, the system can continually improve the user experience.</a:t>
            </a:r>
            <a:endParaRPr sz="1100" dirty="0">
              <a:solidFill>
                <a:schemeClr val="lt1"/>
              </a:solidFill>
            </a:endParaRPr>
          </a:p>
        </p:txBody>
      </p:sp>
      <p:sp>
        <p:nvSpPr>
          <p:cNvPr id="447" name="Google Shape;447;p46"/>
          <p:cNvSpPr txBox="1">
            <a:spLocks noGrp="1"/>
          </p:cNvSpPr>
          <p:nvPr>
            <p:ph type="subTitle" idx="4294967295"/>
          </p:nvPr>
        </p:nvSpPr>
        <p:spPr>
          <a:xfrm flipH="1">
            <a:off x="4269134" y="2735161"/>
            <a:ext cx="3128380" cy="12026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100" dirty="0">
                <a:solidFill>
                  <a:schemeClr val="lt1"/>
                </a:solidFill>
              </a:rPr>
              <a:t>Java microservices offer scalability, independent deployment, resilience, and technology flexibility. Unlike monoliths, they enable faster updates, isolate failures, and allow teams to develop and scale individual components efficiently.</a:t>
            </a:r>
          </a:p>
        </p:txBody>
      </p:sp>
      <p:sp>
        <p:nvSpPr>
          <p:cNvPr id="448" name="Google Shape;448;p46"/>
          <p:cNvSpPr/>
          <p:nvPr/>
        </p:nvSpPr>
        <p:spPr>
          <a:xfrm>
            <a:off x="3652825" y="2342925"/>
            <a:ext cx="885900" cy="520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9" name="Google Shape;449;p46"/>
          <p:cNvSpPr txBox="1">
            <a:spLocks noGrp="1"/>
          </p:cNvSpPr>
          <p:nvPr>
            <p:ph type="subTitle" idx="4294967295"/>
          </p:nvPr>
        </p:nvSpPr>
        <p:spPr>
          <a:xfrm flipH="1">
            <a:off x="834640" y="1537723"/>
            <a:ext cx="3121723" cy="10322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just">
              <a:spcAft>
                <a:spcPts val="1600"/>
              </a:spcAft>
              <a:buNone/>
            </a:pPr>
            <a:r>
              <a:rPr lang="en-US" sz="1100" dirty="0">
                <a:solidFill>
                  <a:schemeClr val="lt1"/>
                </a:solidFill>
              </a:rPr>
              <a:t>Implementing additional payment gateways will provide more convenient and secure transactions for users. Enhancing their overall experience and encouraging continued use of the system</a:t>
            </a:r>
          </a:p>
        </p:txBody>
      </p:sp>
      <p:sp>
        <p:nvSpPr>
          <p:cNvPr id="450" name="Google Shape;450;p46"/>
          <p:cNvSpPr txBox="1">
            <a:spLocks noGrp="1"/>
          </p:cNvSpPr>
          <p:nvPr>
            <p:ph type="subTitle" idx="4294967295"/>
          </p:nvPr>
        </p:nvSpPr>
        <p:spPr>
          <a:xfrm flipH="1">
            <a:off x="793171" y="2669024"/>
            <a:ext cx="3095265" cy="109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100" dirty="0">
                <a:solidFill>
                  <a:schemeClr val="lt1"/>
                </a:solidFill>
              </a:rPr>
              <a:t>Developing a mobile app will make booking and managing tickets even more accessible. Users will benefit from push notifications for show reminders and special </a:t>
            </a:r>
            <a:r>
              <a:rPr lang="en-US" sz="1100" dirty="0" err="1">
                <a:solidFill>
                  <a:schemeClr val="lt1"/>
                </a:solidFill>
              </a:rPr>
              <a:t>offersand</a:t>
            </a:r>
            <a:r>
              <a:rPr lang="en-US" sz="1100" dirty="0">
                <a:solidFill>
                  <a:schemeClr val="lt1"/>
                </a:solidFill>
              </a:rPr>
              <a:t> engaged with the platform.</a:t>
            </a:r>
            <a:endParaRPr sz="1100" dirty="0">
              <a:solidFill>
                <a:schemeClr val="lt1"/>
              </a:solidFill>
            </a:endParaRPr>
          </a:p>
        </p:txBody>
      </p:sp>
      <p:sp>
        <p:nvSpPr>
          <p:cNvPr id="451" name="Google Shape;451;p46"/>
          <p:cNvSpPr/>
          <p:nvPr/>
        </p:nvSpPr>
        <p:spPr>
          <a:xfrm>
            <a:off x="3924857" y="2403095"/>
            <a:ext cx="372159" cy="372159"/>
          </a:xfrm>
          <a:custGeom>
            <a:avLst/>
            <a:gdLst/>
            <a:ahLst/>
            <a:cxnLst/>
            <a:rect l="l" t="t" r="r" b="b"/>
            <a:pathLst>
              <a:path w="11693" h="11693" extrusionOk="0">
                <a:moveTo>
                  <a:pt x="10252" y="584"/>
                </a:moveTo>
                <a:lnTo>
                  <a:pt x="10252" y="1263"/>
                </a:lnTo>
                <a:cubicBezTo>
                  <a:pt x="10252" y="1358"/>
                  <a:pt x="10323" y="1429"/>
                  <a:pt x="10406" y="1429"/>
                </a:cubicBezTo>
                <a:lnTo>
                  <a:pt x="11097" y="1429"/>
                </a:lnTo>
                <a:lnTo>
                  <a:pt x="9609" y="2918"/>
                </a:lnTo>
                <a:lnTo>
                  <a:pt x="9001" y="2918"/>
                </a:lnTo>
                <a:lnTo>
                  <a:pt x="9978" y="1941"/>
                </a:lnTo>
                <a:cubicBezTo>
                  <a:pt x="10037" y="1882"/>
                  <a:pt x="10037" y="1751"/>
                  <a:pt x="9978" y="1691"/>
                </a:cubicBezTo>
                <a:cubicBezTo>
                  <a:pt x="9948" y="1667"/>
                  <a:pt x="9903" y="1656"/>
                  <a:pt x="9859" y="1656"/>
                </a:cubicBezTo>
                <a:cubicBezTo>
                  <a:pt x="9814" y="1656"/>
                  <a:pt x="9769" y="1667"/>
                  <a:pt x="9740" y="1691"/>
                </a:cubicBezTo>
                <a:lnTo>
                  <a:pt x="8763" y="2679"/>
                </a:lnTo>
                <a:lnTo>
                  <a:pt x="8763" y="2072"/>
                </a:lnTo>
                <a:lnTo>
                  <a:pt x="10252" y="584"/>
                </a:lnTo>
                <a:close/>
                <a:moveTo>
                  <a:pt x="4739" y="2537"/>
                </a:moveTo>
                <a:cubicBezTo>
                  <a:pt x="5894" y="2537"/>
                  <a:pt x="6942" y="2977"/>
                  <a:pt x="7739" y="3703"/>
                </a:cubicBezTo>
                <a:lnTo>
                  <a:pt x="4620" y="6811"/>
                </a:lnTo>
                <a:cubicBezTo>
                  <a:pt x="4560" y="6870"/>
                  <a:pt x="4560" y="7001"/>
                  <a:pt x="4620" y="7049"/>
                </a:cubicBezTo>
                <a:cubicBezTo>
                  <a:pt x="4656" y="7085"/>
                  <a:pt x="4703" y="7097"/>
                  <a:pt x="4739" y="7097"/>
                </a:cubicBezTo>
                <a:cubicBezTo>
                  <a:pt x="4787" y="7097"/>
                  <a:pt x="4834" y="7085"/>
                  <a:pt x="4858" y="7049"/>
                </a:cubicBezTo>
                <a:lnTo>
                  <a:pt x="5632" y="6275"/>
                </a:lnTo>
                <a:cubicBezTo>
                  <a:pt x="5775" y="6478"/>
                  <a:pt x="5846" y="6692"/>
                  <a:pt x="5846" y="6930"/>
                </a:cubicBezTo>
                <a:cubicBezTo>
                  <a:pt x="5846" y="7549"/>
                  <a:pt x="5358" y="8037"/>
                  <a:pt x="4739" y="8037"/>
                </a:cubicBezTo>
                <a:cubicBezTo>
                  <a:pt x="4132" y="8037"/>
                  <a:pt x="3644" y="7549"/>
                  <a:pt x="3644" y="6930"/>
                </a:cubicBezTo>
                <a:cubicBezTo>
                  <a:pt x="3644" y="6323"/>
                  <a:pt x="4132" y="5835"/>
                  <a:pt x="4739" y="5835"/>
                </a:cubicBezTo>
                <a:cubicBezTo>
                  <a:pt x="4822" y="5835"/>
                  <a:pt x="4882" y="5835"/>
                  <a:pt x="4953" y="5847"/>
                </a:cubicBezTo>
                <a:cubicBezTo>
                  <a:pt x="4962" y="5848"/>
                  <a:pt x="4970" y="5848"/>
                  <a:pt x="4979" y="5848"/>
                </a:cubicBezTo>
                <a:cubicBezTo>
                  <a:pt x="5055" y="5848"/>
                  <a:pt x="5133" y="5801"/>
                  <a:pt x="5144" y="5716"/>
                </a:cubicBezTo>
                <a:cubicBezTo>
                  <a:pt x="5156" y="5620"/>
                  <a:pt x="5096" y="5537"/>
                  <a:pt x="5013" y="5525"/>
                </a:cubicBezTo>
                <a:cubicBezTo>
                  <a:pt x="4918" y="5513"/>
                  <a:pt x="4834" y="5489"/>
                  <a:pt x="4739" y="5489"/>
                </a:cubicBezTo>
                <a:cubicBezTo>
                  <a:pt x="3941" y="5489"/>
                  <a:pt x="3298" y="6144"/>
                  <a:pt x="3298" y="6942"/>
                </a:cubicBezTo>
                <a:cubicBezTo>
                  <a:pt x="3298" y="7740"/>
                  <a:pt x="3953" y="8383"/>
                  <a:pt x="4739" y="8383"/>
                </a:cubicBezTo>
                <a:cubicBezTo>
                  <a:pt x="5549" y="8383"/>
                  <a:pt x="6192" y="7728"/>
                  <a:pt x="6192" y="6942"/>
                </a:cubicBezTo>
                <a:cubicBezTo>
                  <a:pt x="6192" y="6609"/>
                  <a:pt x="6084" y="6299"/>
                  <a:pt x="5870" y="6049"/>
                </a:cubicBezTo>
                <a:lnTo>
                  <a:pt x="6406" y="5513"/>
                </a:lnTo>
                <a:cubicBezTo>
                  <a:pt x="6751" y="5906"/>
                  <a:pt x="6942" y="6418"/>
                  <a:pt x="6942" y="6942"/>
                </a:cubicBezTo>
                <a:cubicBezTo>
                  <a:pt x="6942" y="8156"/>
                  <a:pt x="5965" y="9133"/>
                  <a:pt x="4739" y="9133"/>
                </a:cubicBezTo>
                <a:cubicBezTo>
                  <a:pt x="3525" y="9133"/>
                  <a:pt x="2536" y="8156"/>
                  <a:pt x="2536" y="6942"/>
                </a:cubicBezTo>
                <a:cubicBezTo>
                  <a:pt x="2536" y="5716"/>
                  <a:pt x="3525" y="4739"/>
                  <a:pt x="4739" y="4739"/>
                </a:cubicBezTo>
                <a:cubicBezTo>
                  <a:pt x="5120" y="4739"/>
                  <a:pt x="5477" y="4823"/>
                  <a:pt x="5787" y="5001"/>
                </a:cubicBezTo>
                <a:cubicBezTo>
                  <a:pt x="5812" y="5016"/>
                  <a:pt x="5840" y="5022"/>
                  <a:pt x="5868" y="5022"/>
                </a:cubicBezTo>
                <a:cubicBezTo>
                  <a:pt x="5930" y="5022"/>
                  <a:pt x="5992" y="4988"/>
                  <a:pt x="6025" y="4930"/>
                </a:cubicBezTo>
                <a:cubicBezTo>
                  <a:pt x="6073" y="4834"/>
                  <a:pt x="6037" y="4739"/>
                  <a:pt x="5953" y="4692"/>
                </a:cubicBezTo>
                <a:cubicBezTo>
                  <a:pt x="5572" y="4501"/>
                  <a:pt x="5156" y="4370"/>
                  <a:pt x="4739" y="4370"/>
                </a:cubicBezTo>
                <a:cubicBezTo>
                  <a:pt x="3346" y="4370"/>
                  <a:pt x="2203" y="5525"/>
                  <a:pt x="2203" y="6918"/>
                </a:cubicBezTo>
                <a:cubicBezTo>
                  <a:pt x="2203" y="8323"/>
                  <a:pt x="3346" y="9466"/>
                  <a:pt x="4739" y="9466"/>
                </a:cubicBezTo>
                <a:cubicBezTo>
                  <a:pt x="6144" y="9466"/>
                  <a:pt x="7287" y="8323"/>
                  <a:pt x="7287" y="6918"/>
                </a:cubicBezTo>
                <a:cubicBezTo>
                  <a:pt x="7287" y="6299"/>
                  <a:pt x="7061" y="5716"/>
                  <a:pt x="6668" y="5239"/>
                </a:cubicBezTo>
                <a:lnTo>
                  <a:pt x="7204" y="4704"/>
                </a:lnTo>
                <a:cubicBezTo>
                  <a:pt x="7751" y="5311"/>
                  <a:pt x="8049" y="6085"/>
                  <a:pt x="8049" y="6918"/>
                </a:cubicBezTo>
                <a:cubicBezTo>
                  <a:pt x="8049" y="8740"/>
                  <a:pt x="6561" y="10228"/>
                  <a:pt x="4739" y="10228"/>
                </a:cubicBezTo>
                <a:cubicBezTo>
                  <a:pt x="2929" y="10228"/>
                  <a:pt x="1441" y="8740"/>
                  <a:pt x="1441" y="6918"/>
                </a:cubicBezTo>
                <a:cubicBezTo>
                  <a:pt x="1441" y="5108"/>
                  <a:pt x="2929" y="3620"/>
                  <a:pt x="4739" y="3620"/>
                </a:cubicBezTo>
                <a:cubicBezTo>
                  <a:pt x="5382" y="3620"/>
                  <a:pt x="5989" y="3799"/>
                  <a:pt x="6525" y="4132"/>
                </a:cubicBezTo>
                <a:cubicBezTo>
                  <a:pt x="6558" y="4151"/>
                  <a:pt x="6594" y="4161"/>
                  <a:pt x="6628" y="4161"/>
                </a:cubicBezTo>
                <a:cubicBezTo>
                  <a:pt x="6679" y="4161"/>
                  <a:pt x="6727" y="4139"/>
                  <a:pt x="6763" y="4096"/>
                </a:cubicBezTo>
                <a:cubicBezTo>
                  <a:pt x="6811" y="4025"/>
                  <a:pt x="6799" y="3918"/>
                  <a:pt x="6727" y="3858"/>
                </a:cubicBezTo>
                <a:cubicBezTo>
                  <a:pt x="6144" y="3477"/>
                  <a:pt x="5453" y="3275"/>
                  <a:pt x="4763" y="3275"/>
                </a:cubicBezTo>
                <a:cubicBezTo>
                  <a:pt x="2751" y="3275"/>
                  <a:pt x="1108" y="4918"/>
                  <a:pt x="1108" y="6918"/>
                </a:cubicBezTo>
                <a:cubicBezTo>
                  <a:pt x="1108" y="8930"/>
                  <a:pt x="2751" y="10573"/>
                  <a:pt x="4763" y="10573"/>
                </a:cubicBezTo>
                <a:cubicBezTo>
                  <a:pt x="6763" y="10573"/>
                  <a:pt x="8406" y="8930"/>
                  <a:pt x="8406" y="6918"/>
                </a:cubicBezTo>
                <a:cubicBezTo>
                  <a:pt x="8406" y="6013"/>
                  <a:pt x="8061" y="5132"/>
                  <a:pt x="7454" y="4465"/>
                </a:cubicBezTo>
                <a:lnTo>
                  <a:pt x="7989" y="3930"/>
                </a:lnTo>
                <a:cubicBezTo>
                  <a:pt x="8704" y="4739"/>
                  <a:pt x="9144" y="5775"/>
                  <a:pt x="9144" y="6942"/>
                </a:cubicBezTo>
                <a:cubicBezTo>
                  <a:pt x="9144" y="9359"/>
                  <a:pt x="7168" y="11347"/>
                  <a:pt x="4739" y="11347"/>
                </a:cubicBezTo>
                <a:cubicBezTo>
                  <a:pt x="2322" y="11347"/>
                  <a:pt x="334" y="9359"/>
                  <a:pt x="334" y="6942"/>
                </a:cubicBezTo>
                <a:cubicBezTo>
                  <a:pt x="334" y="4513"/>
                  <a:pt x="2322" y="2537"/>
                  <a:pt x="4739" y="2537"/>
                </a:cubicBezTo>
                <a:close/>
                <a:moveTo>
                  <a:pt x="10403" y="1"/>
                </a:moveTo>
                <a:cubicBezTo>
                  <a:pt x="10360" y="1"/>
                  <a:pt x="10315" y="16"/>
                  <a:pt x="10275" y="48"/>
                </a:cubicBezTo>
                <a:lnTo>
                  <a:pt x="8466" y="1882"/>
                </a:lnTo>
                <a:cubicBezTo>
                  <a:pt x="8430" y="1906"/>
                  <a:pt x="8418" y="1953"/>
                  <a:pt x="8418" y="1989"/>
                </a:cubicBezTo>
                <a:lnTo>
                  <a:pt x="8418" y="3025"/>
                </a:lnTo>
                <a:lnTo>
                  <a:pt x="7978" y="3465"/>
                </a:lnTo>
                <a:cubicBezTo>
                  <a:pt x="7120" y="2679"/>
                  <a:pt x="5989" y="2203"/>
                  <a:pt x="4739" y="2203"/>
                </a:cubicBezTo>
                <a:cubicBezTo>
                  <a:pt x="2120" y="2203"/>
                  <a:pt x="0" y="4334"/>
                  <a:pt x="0" y="6954"/>
                </a:cubicBezTo>
                <a:cubicBezTo>
                  <a:pt x="0" y="9573"/>
                  <a:pt x="2120" y="11692"/>
                  <a:pt x="4739" y="11692"/>
                </a:cubicBezTo>
                <a:cubicBezTo>
                  <a:pt x="7358" y="11692"/>
                  <a:pt x="9490" y="9573"/>
                  <a:pt x="9490" y="6954"/>
                </a:cubicBezTo>
                <a:cubicBezTo>
                  <a:pt x="9490" y="5704"/>
                  <a:pt x="9013" y="4573"/>
                  <a:pt x="8228" y="3715"/>
                </a:cubicBezTo>
                <a:lnTo>
                  <a:pt x="8668" y="3275"/>
                </a:lnTo>
                <a:lnTo>
                  <a:pt x="9704" y="3275"/>
                </a:lnTo>
                <a:cubicBezTo>
                  <a:pt x="9740" y="3275"/>
                  <a:pt x="9787" y="3263"/>
                  <a:pt x="9823" y="3227"/>
                </a:cubicBezTo>
                <a:lnTo>
                  <a:pt x="11645" y="1394"/>
                </a:lnTo>
                <a:cubicBezTo>
                  <a:pt x="11680" y="1346"/>
                  <a:pt x="11692" y="1263"/>
                  <a:pt x="11668" y="1203"/>
                </a:cubicBezTo>
                <a:cubicBezTo>
                  <a:pt x="11633" y="1144"/>
                  <a:pt x="11573" y="1096"/>
                  <a:pt x="11502" y="1096"/>
                </a:cubicBezTo>
                <a:lnTo>
                  <a:pt x="10573" y="1096"/>
                </a:lnTo>
                <a:lnTo>
                  <a:pt x="10573" y="179"/>
                </a:lnTo>
                <a:cubicBezTo>
                  <a:pt x="10573" y="108"/>
                  <a:pt x="10537" y="48"/>
                  <a:pt x="10466" y="12"/>
                </a:cubicBezTo>
                <a:cubicBezTo>
                  <a:pt x="10446" y="5"/>
                  <a:pt x="10425" y="1"/>
                  <a:pt x="10403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8C5A250-513B-8F93-B679-7DF2C1A63287}"/>
              </a:ext>
            </a:extLst>
          </p:cNvPr>
          <p:cNvSpPr/>
          <p:nvPr/>
        </p:nvSpPr>
        <p:spPr>
          <a:xfrm>
            <a:off x="8104416" y="0"/>
            <a:ext cx="1039583" cy="51435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highlight>
                <a:srgbClr val="FFFF00"/>
              </a:highligh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3B91D1-64C3-FA87-795A-30DDB5D22C13}"/>
              </a:ext>
            </a:extLst>
          </p:cNvPr>
          <p:cNvSpPr txBox="1"/>
          <p:nvPr/>
        </p:nvSpPr>
        <p:spPr>
          <a:xfrm rot="5400000">
            <a:off x="6806409" y="1634168"/>
            <a:ext cx="36355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rgbClr val="FFFF00"/>
                </a:solidFill>
                <a:latin typeface="Livvic" pitchFamily="2" charset="0"/>
              </a:rPr>
              <a:t>FUTURE ENHANCEMENT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6" name="Google Shape;576;p51"/>
          <p:cNvPicPr preferRelativeResize="0"/>
          <p:nvPr/>
        </p:nvPicPr>
        <p:blipFill rotWithShape="1">
          <a:blip r:embed="rId3"/>
          <a:srcRect t="11014" b="11014"/>
          <a:stretch/>
        </p:blipFill>
        <p:spPr>
          <a:xfrm>
            <a:off x="3981435" y="0"/>
            <a:ext cx="5026500" cy="5059181"/>
          </a:xfrm>
          <a:prstGeom prst="rect">
            <a:avLst/>
          </a:prstGeom>
          <a:noFill/>
          <a:ln>
            <a:noFill/>
          </a:ln>
        </p:spPr>
      </p:pic>
      <p:sp>
        <p:nvSpPr>
          <p:cNvPr id="577" name="Google Shape;577;p51"/>
          <p:cNvSpPr/>
          <p:nvPr/>
        </p:nvSpPr>
        <p:spPr>
          <a:xfrm rot="5400000">
            <a:off x="1428875" y="205200"/>
            <a:ext cx="3358800" cy="5026500"/>
          </a:xfrm>
          <a:prstGeom prst="rect">
            <a:avLst/>
          </a:prstGeom>
          <a:solidFill>
            <a:schemeClr val="accent1">
              <a:alpha val="6179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78" name="Google Shape;578;p51"/>
          <p:cNvSpPr txBox="1">
            <a:spLocks noGrp="1"/>
          </p:cNvSpPr>
          <p:nvPr>
            <p:ph type="subTitle" idx="1"/>
          </p:nvPr>
        </p:nvSpPr>
        <p:spPr>
          <a:xfrm>
            <a:off x="831200" y="1822235"/>
            <a:ext cx="2856300" cy="4002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chemeClr val="bg1"/>
                </a:solidFill>
              </a:rPr>
              <a:t>Thank you for your time and attention!</a:t>
            </a:r>
          </a:p>
        </p:txBody>
      </p:sp>
      <p:sp>
        <p:nvSpPr>
          <p:cNvPr id="579" name="Google Shape;579;p51"/>
          <p:cNvSpPr txBox="1">
            <a:spLocks noGrp="1"/>
          </p:cNvSpPr>
          <p:nvPr>
            <p:ph type="ctrTitle"/>
          </p:nvPr>
        </p:nvSpPr>
        <p:spPr>
          <a:xfrm>
            <a:off x="831200" y="1304144"/>
            <a:ext cx="2607300" cy="62387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000" dirty="0">
                <a:solidFill>
                  <a:schemeClr val="tx1"/>
                </a:solidFill>
              </a:rPr>
              <a:t>THANKS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C3F67E3-DA2E-B6ED-FA54-759AF509D4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5027" y="2430600"/>
            <a:ext cx="366890" cy="36689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F4CE26C-C959-A269-A58E-2B0FE0592C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5027" y="2761265"/>
            <a:ext cx="366890" cy="36689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EE1F275-061D-1BE9-DC62-03CB6B6100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5027" y="3091930"/>
            <a:ext cx="366890" cy="36689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45C3D48-53E6-AB6A-5395-CACAAE9133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5027" y="3414225"/>
            <a:ext cx="366890" cy="36689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B49877B-4E1E-3ADF-7BA2-801DC9E2B8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5027" y="3746345"/>
            <a:ext cx="366890" cy="36689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5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A60710BD-2562-4D70-B567-8B0EB784E23A}"/>
                  </a:ext>
                </a:extLst>
              </p14:cNvPr>
              <p14:cNvContentPartPr/>
              <p14:nvPr/>
            </p14:nvContentPartPr>
            <p14:xfrm>
              <a:off x="9181340" y="2960339"/>
              <a:ext cx="360" cy="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A60710BD-2562-4D70-B567-8B0EB784E23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118340" y="2582699"/>
                <a:ext cx="126000" cy="75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7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2151A39B-F091-7696-F24F-2BDF7DD04B25}"/>
                  </a:ext>
                </a:extLst>
              </p14:cNvPr>
              <p14:cNvContentPartPr/>
              <p14:nvPr/>
            </p14:nvContentPartPr>
            <p14:xfrm>
              <a:off x="-712180" y="869459"/>
              <a:ext cx="360" cy="36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2151A39B-F091-7696-F24F-2BDF7DD04B2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-775180" y="491459"/>
                <a:ext cx="126000" cy="756000"/>
              </a:xfrm>
              <a:prstGeom prst="rect">
                <a:avLst/>
              </a:prstGeom>
            </p:spPr>
          </p:pic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01D8B246-DA78-393D-B0D2-58E1636D4882}"/>
              </a:ext>
            </a:extLst>
          </p:cNvPr>
          <p:cNvSpPr txBox="1"/>
          <p:nvPr/>
        </p:nvSpPr>
        <p:spPr>
          <a:xfrm>
            <a:off x="3808030" y="2460156"/>
            <a:ext cx="1986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 dirty="0">
                <a:solidFill>
                  <a:schemeClr val="bg1"/>
                </a:solidFill>
              </a:rPr>
              <a:t>SOURAV BANERJEE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404C92F-030C-E985-2056-1F7DC8B572D1}"/>
              </a:ext>
            </a:extLst>
          </p:cNvPr>
          <p:cNvSpPr txBox="1"/>
          <p:nvPr/>
        </p:nvSpPr>
        <p:spPr>
          <a:xfrm>
            <a:off x="3801237" y="2810673"/>
            <a:ext cx="21142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 dirty="0">
                <a:solidFill>
                  <a:schemeClr val="bg1"/>
                </a:solidFill>
              </a:rPr>
              <a:t>SRUJITHA RAGHAVA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298ED56-61FD-4903-89AD-4826D3A7CA86}"/>
              </a:ext>
            </a:extLst>
          </p:cNvPr>
          <p:cNvSpPr txBox="1"/>
          <p:nvPr/>
        </p:nvSpPr>
        <p:spPr>
          <a:xfrm>
            <a:off x="3801237" y="3145596"/>
            <a:ext cx="20801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 dirty="0">
                <a:solidFill>
                  <a:schemeClr val="bg1"/>
                </a:solidFill>
              </a:rPr>
              <a:t>SHUBHAM SONI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9DF48BB-40DF-3A63-435E-54EC3B9A629A}"/>
              </a:ext>
            </a:extLst>
          </p:cNvPr>
          <p:cNvSpPr txBox="1"/>
          <p:nvPr/>
        </p:nvSpPr>
        <p:spPr>
          <a:xfrm>
            <a:off x="3808030" y="3458151"/>
            <a:ext cx="20174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 dirty="0">
                <a:solidFill>
                  <a:schemeClr val="bg1"/>
                </a:solidFill>
              </a:rPr>
              <a:t>BALAKEERTHI. 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C4D49E7-FD01-D67A-FE03-EA32C77BFEED}"/>
              </a:ext>
            </a:extLst>
          </p:cNvPr>
          <p:cNvSpPr txBox="1"/>
          <p:nvPr/>
        </p:nvSpPr>
        <p:spPr>
          <a:xfrm>
            <a:off x="3808030" y="3807611"/>
            <a:ext cx="22410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 dirty="0">
                <a:solidFill>
                  <a:schemeClr val="bg1"/>
                </a:solidFill>
              </a:rPr>
              <a:t>VENKATARAMAN. P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5FAAEF9-2841-3DDF-CCB0-7F2C95A3D84C}"/>
              </a:ext>
            </a:extLst>
          </p:cNvPr>
          <p:cNvSpPr txBox="1"/>
          <p:nvPr/>
        </p:nvSpPr>
        <p:spPr>
          <a:xfrm>
            <a:off x="731142" y="2675281"/>
            <a:ext cx="340276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300" b="1" u="sng" dirty="0">
                <a:solidFill>
                  <a:schemeClr val="tx1"/>
                </a:solidFill>
                <a:latin typeface="Livvic" pitchFamily="2" charset="0"/>
              </a:rPr>
              <a:t>UNDER THE GUIDANCE OF: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81D552E4-D009-C73D-D000-39E17D92FC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142" y="2983058"/>
            <a:ext cx="366890" cy="36689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BD6F8869-A56A-E50A-2DA7-690C796784A7}"/>
              </a:ext>
            </a:extLst>
          </p:cNvPr>
          <p:cNvSpPr txBox="1"/>
          <p:nvPr/>
        </p:nvSpPr>
        <p:spPr>
          <a:xfrm>
            <a:off x="1048894" y="3028003"/>
            <a:ext cx="24209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 dirty="0">
                <a:solidFill>
                  <a:schemeClr val="bg1"/>
                </a:solidFill>
              </a:rPr>
              <a:t>SURAMYA BISWAS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7"/>
          <p:cNvSpPr txBox="1">
            <a:spLocks noGrp="1"/>
          </p:cNvSpPr>
          <p:nvPr>
            <p:ph type="ctrTitle"/>
          </p:nvPr>
        </p:nvSpPr>
        <p:spPr>
          <a:xfrm rot="5400000">
            <a:off x="6603595" y="1930225"/>
            <a:ext cx="3481200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ABOUT OF THIS</a:t>
            </a:r>
            <a:br>
              <a:rPr lang="en" dirty="0"/>
            </a:br>
            <a:r>
              <a:rPr lang="en" dirty="0"/>
              <a:t>PROJECT</a:t>
            </a:r>
            <a:endParaRPr dirty="0"/>
          </a:p>
        </p:txBody>
      </p:sp>
      <p:sp>
        <p:nvSpPr>
          <p:cNvPr id="137" name="Google Shape;137;p27"/>
          <p:cNvSpPr txBox="1">
            <a:spLocks noGrp="1"/>
          </p:cNvSpPr>
          <p:nvPr>
            <p:ph type="subTitle" idx="4294967295"/>
          </p:nvPr>
        </p:nvSpPr>
        <p:spPr>
          <a:xfrm flipH="1">
            <a:off x="720075" y="540000"/>
            <a:ext cx="5823600" cy="402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 algn="just"/>
            <a:r>
              <a:rPr lang="en-US" sz="1400" b="1" dirty="0"/>
              <a:t>Primary Objective: </a:t>
            </a:r>
            <a:r>
              <a:rPr lang="en-US" sz="1400" dirty="0"/>
              <a:t>Manage details related to seats, bookings, customers, payments, and shows.</a:t>
            </a:r>
          </a:p>
          <a:p>
            <a:pPr marL="285750" indent="-285750" algn="just"/>
            <a:r>
              <a:rPr lang="en-US" sz="1400" b="1" dirty="0"/>
              <a:t>Scope: </a:t>
            </a:r>
            <a:r>
              <a:rPr lang="en-US" sz="1400" dirty="0"/>
              <a:t>Controls all information about seats, movies, and show schedules.</a:t>
            </a:r>
          </a:p>
          <a:p>
            <a:pPr marL="285750" indent="-285750" algn="just"/>
            <a:r>
              <a:rPr lang="en-US" sz="1400" b="1" dirty="0"/>
              <a:t>Administrative Access</a:t>
            </a:r>
            <a:r>
              <a:rPr lang="en-US" sz="1400" dirty="0"/>
              <a:t>: System is designed exclusively for administrator use.</a:t>
            </a:r>
          </a:p>
          <a:p>
            <a:pPr marL="285750" indent="-285750" algn="just"/>
            <a:r>
              <a:rPr lang="en-US" sz="1400" b="1" dirty="0"/>
              <a:t>Goal: </a:t>
            </a:r>
            <a:r>
              <a:rPr lang="en-US" sz="1400" dirty="0"/>
              <a:t>Develop software to reduce manual effort in managing:</a:t>
            </a:r>
          </a:p>
          <a:p>
            <a:pPr marL="742950" lvl="1" indent="-285750" algn="just">
              <a:spcBef>
                <a:spcPts val="0"/>
              </a:spcBef>
            </a:pPr>
            <a:r>
              <a:rPr lang="en-US" sz="1400" dirty="0"/>
              <a:t>Seats</a:t>
            </a:r>
          </a:p>
          <a:p>
            <a:pPr marL="742950" lvl="1" indent="-285750" algn="just">
              <a:spcBef>
                <a:spcPts val="0"/>
              </a:spcBef>
            </a:pPr>
            <a:r>
              <a:rPr lang="en-US" sz="1400" dirty="0"/>
              <a:t>Bookings</a:t>
            </a:r>
          </a:p>
          <a:p>
            <a:pPr marL="742950" lvl="1" indent="-285750" algn="just">
              <a:spcBef>
                <a:spcPts val="0"/>
              </a:spcBef>
            </a:pPr>
            <a:r>
              <a:rPr lang="en-US" sz="1400" dirty="0"/>
              <a:t>Movies</a:t>
            </a:r>
          </a:p>
          <a:p>
            <a:pPr marL="742950" lvl="1" indent="-285750" algn="just">
              <a:spcBef>
                <a:spcPts val="0"/>
              </a:spcBef>
            </a:pPr>
            <a:r>
              <a:rPr lang="en-US" sz="1400" dirty="0"/>
              <a:t>Customer data</a:t>
            </a:r>
          </a:p>
          <a:p>
            <a:pPr marL="285750" indent="-285750" algn="just"/>
            <a:r>
              <a:rPr lang="en-US" sz="1400" b="1" dirty="0"/>
              <a:t>Tracking Capabilities:</a:t>
            </a:r>
          </a:p>
          <a:p>
            <a:pPr marL="742950" lvl="1" indent="-285750" algn="just">
              <a:spcBef>
                <a:spcPts val="0"/>
              </a:spcBef>
            </a:pPr>
            <a:r>
              <a:rPr lang="en-US" sz="1400" dirty="0"/>
              <a:t>Customer details</a:t>
            </a:r>
          </a:p>
          <a:p>
            <a:pPr marL="742950" lvl="1" indent="-285750" algn="just">
              <a:spcBef>
                <a:spcPts val="0"/>
              </a:spcBef>
            </a:pPr>
            <a:r>
              <a:rPr lang="en-US" sz="1400" dirty="0"/>
              <a:t>Payment information</a:t>
            </a:r>
          </a:p>
          <a:p>
            <a:pPr marL="742950" lvl="1" indent="-285750" algn="just">
              <a:spcBef>
                <a:spcPts val="0"/>
              </a:spcBef>
            </a:pPr>
            <a:r>
              <a:rPr lang="en-US" sz="1400" dirty="0"/>
              <a:t>Show schedules</a:t>
            </a:r>
          </a:p>
        </p:txBody>
      </p:sp>
      <p:sp>
        <p:nvSpPr>
          <p:cNvPr id="138" name="Google Shape;138;p27"/>
          <p:cNvSpPr/>
          <p:nvPr/>
        </p:nvSpPr>
        <p:spPr>
          <a:xfrm rot="-5400000" flipH="1">
            <a:off x="83000" y="-82950"/>
            <a:ext cx="548400" cy="71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27"/>
          <p:cNvSpPr/>
          <p:nvPr/>
        </p:nvSpPr>
        <p:spPr>
          <a:xfrm rot="-5400000" flipH="1">
            <a:off x="7474475" y="3397650"/>
            <a:ext cx="891300" cy="2600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Movie Tickets Images – Browse 91,997 ...">
            <a:extLst>
              <a:ext uri="{FF2B5EF4-FFF2-40B4-BE49-F238E27FC236}">
                <a16:creationId xmlns:a16="http://schemas.microsoft.com/office/drawing/2014/main" id="{34CC7077-B9CB-F400-CBB9-49B7FDB035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91" y="382190"/>
            <a:ext cx="3307556" cy="4379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7" name="Google Shape;207;p32"/>
          <p:cNvSpPr/>
          <p:nvPr/>
        </p:nvSpPr>
        <p:spPr>
          <a:xfrm rot="-5400000">
            <a:off x="4925148" y="-784925"/>
            <a:ext cx="1057500" cy="3104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32"/>
          <p:cNvSpPr txBox="1">
            <a:spLocks noGrp="1"/>
          </p:cNvSpPr>
          <p:nvPr>
            <p:ph type="ctrTitle"/>
          </p:nvPr>
        </p:nvSpPr>
        <p:spPr>
          <a:xfrm>
            <a:off x="3978405" y="-758225"/>
            <a:ext cx="28881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lt1"/>
                </a:solidFill>
              </a:rPr>
              <a:t>Used </a:t>
            </a:r>
            <a:br>
              <a:rPr lang="en" sz="2800" dirty="0">
                <a:solidFill>
                  <a:schemeClr val="lt1"/>
                </a:solidFill>
              </a:rPr>
            </a:br>
            <a:r>
              <a:rPr lang="en" sz="2800" dirty="0">
                <a:solidFill>
                  <a:schemeClr val="lt1"/>
                </a:solidFill>
              </a:rPr>
              <a:t>Technologies</a:t>
            </a:r>
            <a:endParaRPr sz="2800" dirty="0">
              <a:solidFill>
                <a:schemeClr val="lt1"/>
              </a:solidFill>
            </a:endParaRPr>
          </a:p>
        </p:txBody>
      </p:sp>
      <p:sp>
        <p:nvSpPr>
          <p:cNvPr id="210" name="Google Shape;210;p32"/>
          <p:cNvSpPr txBox="1">
            <a:spLocks noGrp="1"/>
          </p:cNvSpPr>
          <p:nvPr>
            <p:ph type="subTitle" idx="1"/>
          </p:nvPr>
        </p:nvSpPr>
        <p:spPr>
          <a:xfrm>
            <a:off x="3786188" y="1662836"/>
            <a:ext cx="5357811" cy="21162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sz="1600" b="1" dirty="0"/>
              <a:t>Frontend: </a:t>
            </a:r>
            <a:r>
              <a:rPr lang="en-IN" sz="1600" dirty="0"/>
              <a:t>CSS, JavaScript, JSP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sz="1600" b="1" dirty="0"/>
              <a:t>Backend: </a:t>
            </a:r>
            <a:r>
              <a:rPr lang="en-IN" sz="1600" dirty="0"/>
              <a:t>Java Spring Boot 3, Spring Data JPA, Spring Security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sz="1600" b="1" dirty="0"/>
              <a:t>Database: </a:t>
            </a:r>
            <a:r>
              <a:rPr lang="en-IN" sz="1600" dirty="0"/>
              <a:t>MySQL 8.0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sz="1600" b="1" dirty="0"/>
              <a:t>Build Tool: </a:t>
            </a:r>
            <a:r>
              <a:rPr lang="en-IN" sz="1600" dirty="0"/>
              <a:t>Maven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sz="1600" b="1" dirty="0"/>
              <a:t>Code Editor and tools: </a:t>
            </a:r>
            <a:r>
              <a:rPr lang="en-IN" sz="1600" dirty="0"/>
              <a:t>Eclipse IDE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sz="1600" b="1" dirty="0"/>
              <a:t>Server:</a:t>
            </a:r>
            <a:r>
              <a:rPr lang="en-IN" sz="1600" dirty="0"/>
              <a:t>  Apache Tomcat 9</a:t>
            </a:r>
            <a:endParaRPr sz="1600" dirty="0"/>
          </a:p>
        </p:txBody>
      </p:sp>
      <p:sp>
        <p:nvSpPr>
          <p:cNvPr id="211" name="Google Shape;211;p32"/>
          <p:cNvSpPr/>
          <p:nvPr/>
        </p:nvSpPr>
        <p:spPr>
          <a:xfrm rot="-5400000">
            <a:off x="6600" y="1660525"/>
            <a:ext cx="1057500" cy="1070700"/>
          </a:xfrm>
          <a:prstGeom prst="rect">
            <a:avLst/>
          </a:prstGeom>
          <a:gradFill>
            <a:gsLst>
              <a:gs pos="0">
                <a:srgbClr val="A9B9D3">
                  <a:alpha val="30980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8"/>
          <p:cNvSpPr txBox="1">
            <a:spLocks noGrp="1"/>
          </p:cNvSpPr>
          <p:nvPr>
            <p:ph type="ctrTitle" idx="9"/>
          </p:nvPr>
        </p:nvSpPr>
        <p:spPr>
          <a:xfrm rot="5400000">
            <a:off x="6542407" y="1776732"/>
            <a:ext cx="3174224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800" dirty="0"/>
              <a:t>MODULES  THAT  ARE IMPLEMENTED</a:t>
            </a:r>
            <a:endParaRPr lang="en-IN" sz="4400" dirty="0"/>
          </a:p>
        </p:txBody>
      </p:sp>
      <p:sp>
        <p:nvSpPr>
          <p:cNvPr id="146" name="Google Shape;146;p28"/>
          <p:cNvSpPr/>
          <p:nvPr/>
        </p:nvSpPr>
        <p:spPr>
          <a:xfrm rot="-5400000" flipH="1">
            <a:off x="-957850" y="957900"/>
            <a:ext cx="5140800" cy="3225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28"/>
          <p:cNvSpPr txBox="1">
            <a:spLocks noGrp="1"/>
          </p:cNvSpPr>
          <p:nvPr>
            <p:ph type="subTitle" idx="7"/>
          </p:nvPr>
        </p:nvSpPr>
        <p:spPr>
          <a:xfrm>
            <a:off x="3427997" y="2475197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Add, update, delete, and multiplex report</a:t>
            </a:r>
            <a:endParaRPr dirty="0"/>
          </a:p>
        </p:txBody>
      </p:sp>
      <p:sp>
        <p:nvSpPr>
          <p:cNvPr id="148" name="Google Shape;148;p28"/>
          <p:cNvSpPr txBox="1">
            <a:spLocks noGrp="1"/>
          </p:cNvSpPr>
          <p:nvPr>
            <p:ph type="ctrTitle" idx="6"/>
          </p:nvPr>
        </p:nvSpPr>
        <p:spPr>
          <a:xfrm>
            <a:off x="3427999" y="2061098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MULTIPLEX MANAGEMENT</a:t>
            </a:r>
          </a:p>
        </p:txBody>
      </p:sp>
      <p:sp>
        <p:nvSpPr>
          <p:cNvPr id="149" name="Google Shape;149;p28"/>
          <p:cNvSpPr txBox="1">
            <a:spLocks noGrp="1"/>
          </p:cNvSpPr>
          <p:nvPr>
            <p:ph type="title" idx="8"/>
          </p:nvPr>
        </p:nvSpPr>
        <p:spPr>
          <a:xfrm>
            <a:off x="2023007" y="2323463"/>
            <a:ext cx="1573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03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50" name="Google Shape;150;p28"/>
          <p:cNvSpPr txBox="1">
            <a:spLocks noGrp="1"/>
          </p:cNvSpPr>
          <p:nvPr>
            <p:ph type="ctrTitle"/>
          </p:nvPr>
        </p:nvSpPr>
        <p:spPr>
          <a:xfrm>
            <a:off x="3423902" y="387473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lang="en-IN" dirty="0"/>
            </a:br>
            <a:r>
              <a:rPr lang="en-IN" dirty="0"/>
              <a:t>USER AUTHENTICATION AND AUTHORIZATION</a:t>
            </a:r>
          </a:p>
        </p:txBody>
      </p:sp>
      <p:sp>
        <p:nvSpPr>
          <p:cNvPr id="152" name="Google Shape;152;p28"/>
          <p:cNvSpPr txBox="1">
            <a:spLocks noGrp="1"/>
          </p:cNvSpPr>
          <p:nvPr>
            <p:ph type="title" idx="2"/>
          </p:nvPr>
        </p:nvSpPr>
        <p:spPr>
          <a:xfrm>
            <a:off x="2023007" y="654113"/>
            <a:ext cx="17391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01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53" name="Google Shape;153;p28"/>
          <p:cNvSpPr txBox="1">
            <a:spLocks noGrp="1"/>
          </p:cNvSpPr>
          <p:nvPr>
            <p:ph type="ctrTitle" idx="3"/>
          </p:nvPr>
        </p:nvSpPr>
        <p:spPr>
          <a:xfrm>
            <a:off x="3425264" y="1224286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MOVIE MANAGEMENT</a:t>
            </a:r>
          </a:p>
        </p:txBody>
      </p:sp>
      <p:sp>
        <p:nvSpPr>
          <p:cNvPr id="154" name="Google Shape;154;p28"/>
          <p:cNvSpPr txBox="1">
            <a:spLocks noGrp="1"/>
          </p:cNvSpPr>
          <p:nvPr>
            <p:ph type="subTitle" idx="4"/>
          </p:nvPr>
        </p:nvSpPr>
        <p:spPr>
          <a:xfrm>
            <a:off x="3425259" y="1638859"/>
            <a:ext cx="19767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Add, update, delete, report and Find by language</a:t>
            </a:r>
            <a:endParaRPr dirty="0"/>
          </a:p>
        </p:txBody>
      </p:sp>
      <p:sp>
        <p:nvSpPr>
          <p:cNvPr id="155" name="Google Shape;155;p28"/>
          <p:cNvSpPr txBox="1">
            <a:spLocks noGrp="1"/>
          </p:cNvSpPr>
          <p:nvPr>
            <p:ph type="title" idx="5"/>
          </p:nvPr>
        </p:nvSpPr>
        <p:spPr>
          <a:xfrm>
            <a:off x="2023007" y="1488788"/>
            <a:ext cx="1615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02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156" name="Google Shape;156;p28"/>
          <p:cNvSpPr txBox="1">
            <a:spLocks noGrp="1"/>
          </p:cNvSpPr>
          <p:nvPr>
            <p:ph type="ctrTitle" idx="13"/>
          </p:nvPr>
        </p:nvSpPr>
        <p:spPr>
          <a:xfrm>
            <a:off x="3427999" y="2897911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SHOWTIME MANAGEMENT</a:t>
            </a:r>
          </a:p>
        </p:txBody>
      </p:sp>
      <p:sp>
        <p:nvSpPr>
          <p:cNvPr id="157" name="Google Shape;157;p28"/>
          <p:cNvSpPr txBox="1">
            <a:spLocks noGrp="1"/>
          </p:cNvSpPr>
          <p:nvPr>
            <p:ph type="subTitle" idx="14"/>
          </p:nvPr>
        </p:nvSpPr>
        <p:spPr>
          <a:xfrm>
            <a:off x="3427997" y="3311534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Add and showtime report</a:t>
            </a:r>
            <a:endParaRPr dirty="0"/>
          </a:p>
        </p:txBody>
      </p:sp>
      <p:sp>
        <p:nvSpPr>
          <p:cNvPr id="158" name="Google Shape;158;p28"/>
          <p:cNvSpPr txBox="1">
            <a:spLocks noGrp="1"/>
          </p:cNvSpPr>
          <p:nvPr>
            <p:ph type="title" idx="15"/>
          </p:nvPr>
        </p:nvSpPr>
        <p:spPr>
          <a:xfrm>
            <a:off x="2023007" y="3158138"/>
            <a:ext cx="1573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04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59" name="Google Shape;159;p28"/>
          <p:cNvSpPr txBox="1">
            <a:spLocks noGrp="1"/>
          </p:cNvSpPr>
          <p:nvPr>
            <p:ph type="ctrTitle" idx="16"/>
          </p:nvPr>
        </p:nvSpPr>
        <p:spPr>
          <a:xfrm>
            <a:off x="3427999" y="3734723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BOOKING MANAGEMENT</a:t>
            </a:r>
          </a:p>
        </p:txBody>
      </p:sp>
      <p:sp>
        <p:nvSpPr>
          <p:cNvPr id="160" name="Google Shape;160;p28"/>
          <p:cNvSpPr txBox="1">
            <a:spLocks noGrp="1"/>
          </p:cNvSpPr>
          <p:nvPr>
            <p:ph type="subTitle" idx="17"/>
          </p:nvPr>
        </p:nvSpPr>
        <p:spPr>
          <a:xfrm>
            <a:off x="3427997" y="4147872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Create, update, delete, and view bookings.</a:t>
            </a:r>
            <a:endParaRPr dirty="0"/>
          </a:p>
        </p:txBody>
      </p:sp>
      <p:sp>
        <p:nvSpPr>
          <p:cNvPr id="161" name="Google Shape;161;p28"/>
          <p:cNvSpPr txBox="1">
            <a:spLocks noGrp="1"/>
          </p:cNvSpPr>
          <p:nvPr>
            <p:ph type="title" idx="18"/>
          </p:nvPr>
        </p:nvSpPr>
        <p:spPr>
          <a:xfrm>
            <a:off x="2023007" y="3992813"/>
            <a:ext cx="1573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05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8" name="Google Shape;154;p28">
            <a:extLst>
              <a:ext uri="{FF2B5EF4-FFF2-40B4-BE49-F238E27FC236}">
                <a16:creationId xmlns:a16="http://schemas.microsoft.com/office/drawing/2014/main" id="{309051D2-4774-CED5-4F7F-E41A5CE80076}"/>
              </a:ext>
            </a:extLst>
          </p:cNvPr>
          <p:cNvSpPr txBox="1">
            <a:spLocks/>
          </p:cNvSpPr>
          <p:nvPr/>
        </p:nvSpPr>
        <p:spPr>
          <a:xfrm>
            <a:off x="3445959" y="840521"/>
            <a:ext cx="19767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pPr marL="0" indent="0"/>
            <a:r>
              <a:rPr lang="en-IN" dirty="0"/>
              <a:t>Implement user registration, login, and role based access control.</a:t>
            </a: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8ECC73C-0006-302E-92DD-54C0F0EB9ED3}"/>
              </a:ext>
            </a:extLst>
          </p:cNvPr>
          <p:cNvSpPr/>
          <p:nvPr/>
        </p:nvSpPr>
        <p:spPr>
          <a:xfrm>
            <a:off x="7958138" y="0"/>
            <a:ext cx="1185862" cy="51435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highlight>
                <a:srgbClr val="FFFF00"/>
              </a:highlight>
            </a:endParaRPr>
          </a:p>
        </p:txBody>
      </p:sp>
      <p:sp>
        <p:nvSpPr>
          <p:cNvPr id="358" name="Google Shape;358;p41"/>
          <p:cNvSpPr txBox="1">
            <a:spLocks noGrp="1"/>
          </p:cNvSpPr>
          <p:nvPr>
            <p:ph type="ctrTitle" idx="4"/>
          </p:nvPr>
        </p:nvSpPr>
        <p:spPr>
          <a:xfrm rot="5400000">
            <a:off x="6608542" y="2087488"/>
            <a:ext cx="3824301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dirty="0">
                <a:solidFill>
                  <a:srgbClr val="FFFF00"/>
                </a:solidFill>
              </a:rPr>
              <a:t>USER AUTHENTICATION AND</a:t>
            </a:r>
            <a:r>
              <a:rPr lang="en" sz="2400" dirty="0">
                <a:solidFill>
                  <a:srgbClr val="FFFF00"/>
                </a:solidFill>
              </a:rPr>
              <a:t> </a:t>
            </a:r>
            <a:r>
              <a:rPr lang="en-IN" sz="2400" dirty="0">
                <a:solidFill>
                  <a:srgbClr val="FFFF00"/>
                </a:solidFill>
              </a:rPr>
              <a:t>AUTHORIZATION</a:t>
            </a:r>
            <a:endParaRPr dirty="0">
              <a:solidFill>
                <a:srgbClr val="FFFF00"/>
              </a:solidFill>
            </a:endParaRPr>
          </a:p>
        </p:txBody>
      </p:sp>
      <p:sp>
        <p:nvSpPr>
          <p:cNvPr id="361" name="Google Shape;361;p41"/>
          <p:cNvSpPr txBox="1">
            <a:spLocks noGrp="1"/>
          </p:cNvSpPr>
          <p:nvPr>
            <p:ph type="subTitle" idx="1"/>
          </p:nvPr>
        </p:nvSpPr>
        <p:spPr>
          <a:xfrm>
            <a:off x="4440576" y="668474"/>
            <a:ext cx="3146382" cy="152744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accent6">
                    <a:lumMod val="50000"/>
                  </a:schemeClr>
                </a:solidFill>
              </a:rPr>
              <a:t>For both administrators and users, the login page ensures secure access to the system.</a:t>
            </a:r>
          </a:p>
          <a:p>
            <a:pPr marL="171450" lvl="0" indent="-1714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200" b="1" dirty="0">
              <a:solidFill>
                <a:schemeClr val="accent6">
                  <a:lumMod val="50000"/>
                </a:schemeClr>
              </a:solidFill>
            </a:endParaRPr>
          </a:p>
          <a:p>
            <a:pPr marL="171450" lvl="0" indent="-1714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accent6">
                    <a:lumMod val="50000"/>
                  </a:schemeClr>
                </a:solidFill>
              </a:rPr>
              <a:t>Administrators can log in using their credentials to manage movies, showtimes, and bookings.</a:t>
            </a:r>
          </a:p>
          <a:p>
            <a:pPr marL="171450" lvl="0" indent="-1714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200" b="1" dirty="0">
              <a:solidFill>
                <a:schemeClr val="accent6">
                  <a:lumMod val="50000"/>
                </a:schemeClr>
              </a:solidFill>
            </a:endParaRPr>
          </a:p>
          <a:p>
            <a:pPr marL="171450" lvl="0" indent="-1714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accent6">
                    <a:lumMod val="50000"/>
                  </a:schemeClr>
                </a:solidFill>
              </a:rPr>
              <a:t>Users can log in to access their booking history and personal details.</a:t>
            </a:r>
            <a:endParaRPr sz="12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AFD5889-C440-1851-644A-08AEA5822C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64" y="164893"/>
            <a:ext cx="4091849" cy="18887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B8D2983-F7B5-B44A-C687-1C0BEF8E9F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4839" y="2571750"/>
            <a:ext cx="3755036" cy="2156328"/>
          </a:xfrm>
          <a:prstGeom prst="rect">
            <a:avLst/>
          </a:prstGeom>
        </p:spPr>
      </p:pic>
      <p:sp>
        <p:nvSpPr>
          <p:cNvPr id="4" name="Google Shape;424;p45">
            <a:extLst>
              <a:ext uri="{FF2B5EF4-FFF2-40B4-BE49-F238E27FC236}">
                <a16:creationId xmlns:a16="http://schemas.microsoft.com/office/drawing/2014/main" id="{B93080DF-883C-0AEC-7E14-C47FED56A44F}"/>
              </a:ext>
            </a:extLst>
          </p:cNvPr>
          <p:cNvSpPr/>
          <p:nvPr/>
        </p:nvSpPr>
        <p:spPr>
          <a:xfrm>
            <a:off x="4682562" y="156374"/>
            <a:ext cx="2432814" cy="512100"/>
          </a:xfrm>
          <a:prstGeom prst="rect">
            <a:avLst/>
          </a:prstGeom>
          <a:solidFill>
            <a:schemeClr val="accent1">
              <a:alpha val="6179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F2C5D0-240E-7D77-068A-C2BCB8D691A7}"/>
              </a:ext>
            </a:extLst>
          </p:cNvPr>
          <p:cNvSpPr txBox="1"/>
          <p:nvPr/>
        </p:nvSpPr>
        <p:spPr>
          <a:xfrm>
            <a:off x="5135075" y="235846"/>
            <a:ext cx="1857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1600" b="1" dirty="0">
                <a:solidFill>
                  <a:schemeClr val="bg1"/>
                </a:solidFill>
                <a:latin typeface="Livvic" pitchFamily="2" charset="0"/>
              </a:rPr>
              <a:t>LOGIN PAGE</a:t>
            </a:r>
          </a:p>
        </p:txBody>
      </p:sp>
      <p:sp>
        <p:nvSpPr>
          <p:cNvPr id="12" name="Google Shape;427;p45">
            <a:extLst>
              <a:ext uri="{FF2B5EF4-FFF2-40B4-BE49-F238E27FC236}">
                <a16:creationId xmlns:a16="http://schemas.microsoft.com/office/drawing/2014/main" id="{255FF59A-8C3D-4127-F768-94AA4A1991B3}"/>
              </a:ext>
            </a:extLst>
          </p:cNvPr>
          <p:cNvSpPr/>
          <p:nvPr/>
        </p:nvSpPr>
        <p:spPr>
          <a:xfrm flipH="1">
            <a:off x="653256" y="2265771"/>
            <a:ext cx="2533339" cy="518309"/>
          </a:xfrm>
          <a:prstGeom prst="rect">
            <a:avLst/>
          </a:prstGeom>
          <a:solidFill>
            <a:schemeClr val="accent1">
              <a:alpha val="6179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AD1EA71-B8E2-2AD8-4819-122E112A4DF7}"/>
              </a:ext>
            </a:extLst>
          </p:cNvPr>
          <p:cNvSpPr txBox="1"/>
          <p:nvPr/>
        </p:nvSpPr>
        <p:spPr>
          <a:xfrm>
            <a:off x="974360" y="2346140"/>
            <a:ext cx="23111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>
                <a:solidFill>
                  <a:schemeClr val="tx2"/>
                </a:solidFill>
                <a:latin typeface="Livvic" pitchFamily="2" charset="0"/>
              </a:rPr>
              <a:t>REGISTER PAGE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E53A79F-8F57-2E58-7630-2EA3D173C411}"/>
              </a:ext>
            </a:extLst>
          </p:cNvPr>
          <p:cNvSpPr txBox="1"/>
          <p:nvPr/>
        </p:nvSpPr>
        <p:spPr>
          <a:xfrm>
            <a:off x="379557" y="2877729"/>
            <a:ext cx="339047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sz="1200" b="1" dirty="0">
                <a:latin typeface="Catamaran Light" panose="020B0604020202020204" charset="0"/>
                <a:cs typeface="Catamaran Light" panose="020B0604020202020204" charset="0"/>
              </a:rPr>
              <a:t>The registration page lets new users create an account for bookings and personalized features by entering their personal information.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endParaRPr lang="en-US" sz="1200" b="1" dirty="0">
              <a:latin typeface="Catamaran Light" panose="020B0604020202020204" charset="0"/>
              <a:cs typeface="Catamaran Light" panose="020B0604020202020204" charset="0"/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sz="1200" b="1" dirty="0">
                <a:latin typeface="Catamaran Light" panose="020B0604020202020204" charset="0"/>
                <a:cs typeface="Catamaran Light" panose="020B0604020202020204" charset="0"/>
              </a:rPr>
              <a:t>Administrators can also register new admins, ensuring secure and controlled access to administrative functions.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endParaRPr lang="en-US" sz="1200" b="1" dirty="0">
              <a:latin typeface="Catamaran Light" panose="020B0604020202020204" charset="0"/>
              <a:cs typeface="Catamaran Light" panose="020B0604020202020204" charset="0"/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sz="1200" b="1" dirty="0">
                <a:latin typeface="Catamaran Light" panose="020B0604020202020204" charset="0"/>
                <a:cs typeface="Catamaran Light" panose="020B0604020202020204" charset="0"/>
              </a:rPr>
              <a:t>This setup offers streamlined and secure access tailored to each user's needs</a:t>
            </a:r>
            <a:endParaRPr lang="en-IN" sz="1200" b="1" dirty="0">
              <a:latin typeface="Catamaran Light" panose="020B0604020202020204" charset="0"/>
              <a:cs typeface="Catamaran Light" panose="020B060402020202020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73FC197-18F1-808A-C03F-75B5BFAC8B4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341" r="4341"/>
          <a:stretch/>
        </p:blipFill>
        <p:spPr>
          <a:xfrm>
            <a:off x="3870186" y="2855234"/>
            <a:ext cx="4125622" cy="20364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FBEFC54-EE8D-025F-DE54-36C6F1229A1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57176" y="251799"/>
            <a:ext cx="4585004" cy="23199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21" name="Google Shape;421;p45"/>
          <p:cNvSpPr txBox="1">
            <a:spLocks noGrp="1"/>
          </p:cNvSpPr>
          <p:nvPr>
            <p:ph type="subTitle" idx="1"/>
          </p:nvPr>
        </p:nvSpPr>
        <p:spPr>
          <a:xfrm flipH="1">
            <a:off x="326695" y="3493208"/>
            <a:ext cx="3375510" cy="12436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b="1" dirty="0"/>
              <a:t>The User Home page provides a streamlined experience with sections for movie listings, quick booking, personalized recommendations, booking history, and profile management. </a:t>
            </a:r>
          </a:p>
          <a:p>
            <a:pPr marL="171450" lvl="0" indent="-1714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200" b="1" dirty="0"/>
          </a:p>
          <a:p>
            <a:pPr marL="171450" lvl="0" indent="-1714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b="1" dirty="0"/>
              <a:t>Users can easily find and book tickets while managing their personal details.</a:t>
            </a:r>
            <a:endParaRPr sz="1200" b="1" dirty="0"/>
          </a:p>
        </p:txBody>
      </p:sp>
      <p:sp>
        <p:nvSpPr>
          <p:cNvPr id="424" name="Google Shape;424;p45"/>
          <p:cNvSpPr/>
          <p:nvPr/>
        </p:nvSpPr>
        <p:spPr>
          <a:xfrm>
            <a:off x="5215169" y="182550"/>
            <a:ext cx="2716200" cy="512100"/>
          </a:xfrm>
          <a:prstGeom prst="rect">
            <a:avLst/>
          </a:prstGeom>
          <a:solidFill>
            <a:schemeClr val="accent1">
              <a:alpha val="6179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27" name="Google Shape;427;p45"/>
          <p:cNvSpPr/>
          <p:nvPr/>
        </p:nvSpPr>
        <p:spPr>
          <a:xfrm flipH="1">
            <a:off x="577230" y="2801008"/>
            <a:ext cx="2930468" cy="593390"/>
          </a:xfrm>
          <a:prstGeom prst="rect">
            <a:avLst/>
          </a:prstGeom>
          <a:solidFill>
            <a:schemeClr val="accent1">
              <a:alpha val="6179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28" name="Google Shape;428;p45"/>
          <p:cNvSpPr txBox="1">
            <a:spLocks noGrp="1"/>
          </p:cNvSpPr>
          <p:nvPr>
            <p:ph type="ctrTitle"/>
          </p:nvPr>
        </p:nvSpPr>
        <p:spPr>
          <a:xfrm>
            <a:off x="409249" y="2801008"/>
            <a:ext cx="2716200" cy="52680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>
                <a:solidFill>
                  <a:schemeClr val="lt1"/>
                </a:solidFill>
              </a:rPr>
              <a:t>       USER INTERFACE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430" name="Google Shape;430;p45"/>
          <p:cNvSpPr txBox="1">
            <a:spLocks noGrp="1"/>
          </p:cNvSpPr>
          <p:nvPr>
            <p:ph type="ctrTitle" idx="3"/>
          </p:nvPr>
        </p:nvSpPr>
        <p:spPr>
          <a:xfrm>
            <a:off x="5403954" y="145541"/>
            <a:ext cx="2345961" cy="49945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INTERFACE ADMIN</a:t>
            </a:r>
            <a:endParaRPr dirty="0">
              <a:solidFill>
                <a:schemeClr val="lt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A4E7F3B-EE32-1ECB-18F1-7CF4741F9A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41699" y="0"/>
            <a:ext cx="902301" cy="51435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6341A5C-FB7C-152E-26C4-253D894A372F}"/>
              </a:ext>
            </a:extLst>
          </p:cNvPr>
          <p:cNvSpPr txBox="1"/>
          <p:nvPr/>
        </p:nvSpPr>
        <p:spPr>
          <a:xfrm rot="5400000">
            <a:off x="7160332" y="1374309"/>
            <a:ext cx="30760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rgbClr val="FFFF00"/>
                </a:solidFill>
                <a:latin typeface="Livvic" pitchFamily="2" charset="0"/>
              </a:rPr>
              <a:t>OVERVIEW AND MANAGEMENT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3E6793-5CA6-5D64-B315-4C5EEDCD5707}"/>
              </a:ext>
            </a:extLst>
          </p:cNvPr>
          <p:cNvSpPr txBox="1"/>
          <p:nvPr/>
        </p:nvSpPr>
        <p:spPr>
          <a:xfrm>
            <a:off x="4986185" y="839450"/>
            <a:ext cx="317416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accent6">
                    <a:lumMod val="50000"/>
                  </a:schemeClr>
                </a:solidFill>
                <a:latin typeface="Catamaran Light" panose="020B0604020202020204" charset="0"/>
                <a:cs typeface="Catamaran Light" panose="020B0604020202020204" charset="0"/>
              </a:rPr>
              <a:t>The Admin Dashboard offers a comprehensive overview with sections for managing movies, showtimes, and bookings.</a:t>
            </a:r>
          </a:p>
          <a:p>
            <a:pPr algn="just"/>
            <a:r>
              <a:rPr lang="en-US" sz="1200" b="1" dirty="0">
                <a:solidFill>
                  <a:schemeClr val="accent6">
                    <a:lumMod val="50000"/>
                  </a:schemeClr>
                </a:solidFill>
                <a:latin typeface="Catamaran Light" panose="020B0604020202020204" charset="0"/>
                <a:cs typeface="Catamaran Light" panose="020B0604020202020204" charset="0"/>
              </a:rPr>
              <a:t> 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accent6">
                    <a:lumMod val="50000"/>
                  </a:schemeClr>
                </a:solidFill>
                <a:latin typeface="Catamaran Light" panose="020B0604020202020204" charset="0"/>
                <a:cs typeface="Catamaran Light" panose="020B0604020202020204" charset="0"/>
              </a:rPr>
              <a:t>Admins can quickly access movie details, modify showtimes, view recent bookings, generate reports, and receive notifications</a:t>
            </a:r>
            <a:endParaRPr lang="en-IN" sz="1200" b="1" dirty="0">
              <a:solidFill>
                <a:schemeClr val="accent6">
                  <a:lumMod val="50000"/>
                </a:schemeClr>
              </a:solidFill>
              <a:latin typeface="Catamaran Light" panose="020B0604020202020204" charset="0"/>
              <a:cs typeface="Catamaran Light" panose="020B060402020202020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>
          <a:extLst>
            <a:ext uri="{FF2B5EF4-FFF2-40B4-BE49-F238E27FC236}">
              <a16:creationId xmlns:a16="http://schemas.microsoft.com/office/drawing/2014/main" id="{2FD7E0F8-4EE5-84B2-195C-A804AFFF05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11B2DB7-5612-DBEF-A3D3-EC8F309FDEF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0457" r="20457"/>
          <a:stretch/>
        </p:blipFill>
        <p:spPr>
          <a:xfrm>
            <a:off x="3356620" y="3085171"/>
            <a:ext cx="4726673" cy="19009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DA1F65D-5A3B-93E1-EAB6-379A26B9BDB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72386" y="257175"/>
            <a:ext cx="4221991" cy="21574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21" name="Google Shape;421;p45">
            <a:extLst>
              <a:ext uri="{FF2B5EF4-FFF2-40B4-BE49-F238E27FC236}">
                <a16:creationId xmlns:a16="http://schemas.microsoft.com/office/drawing/2014/main" id="{5900C792-BF54-BCF8-0B5E-3209F294A584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flipH="1">
            <a:off x="172386" y="3325041"/>
            <a:ext cx="2578307" cy="142978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b="1" dirty="0"/>
              <a:t>Users can view detailed movie reports and book tickets.</a:t>
            </a:r>
          </a:p>
          <a:p>
            <a:pPr marL="171450" lvl="0" indent="-1714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200" b="1" dirty="0"/>
          </a:p>
          <a:p>
            <a:pPr marL="171450" lvl="0" indent="-1714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b="1" dirty="0"/>
              <a:t>The user interface is designed for a straightforward and efficient booking process, with the main interaction being the booking button to reserve seats for shows.</a:t>
            </a:r>
          </a:p>
        </p:txBody>
      </p:sp>
      <p:sp>
        <p:nvSpPr>
          <p:cNvPr id="424" name="Google Shape;424;p45">
            <a:extLst>
              <a:ext uri="{FF2B5EF4-FFF2-40B4-BE49-F238E27FC236}">
                <a16:creationId xmlns:a16="http://schemas.microsoft.com/office/drawing/2014/main" id="{5927B9FC-AE86-7651-F7B9-3F1E83B0A7D6}"/>
              </a:ext>
            </a:extLst>
          </p:cNvPr>
          <p:cNvSpPr/>
          <p:nvPr/>
        </p:nvSpPr>
        <p:spPr>
          <a:xfrm>
            <a:off x="4923035" y="415422"/>
            <a:ext cx="2716200" cy="512100"/>
          </a:xfrm>
          <a:prstGeom prst="rect">
            <a:avLst/>
          </a:prstGeom>
          <a:solidFill>
            <a:schemeClr val="accent1">
              <a:alpha val="6179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27" name="Google Shape;427;p45">
            <a:extLst>
              <a:ext uri="{FF2B5EF4-FFF2-40B4-BE49-F238E27FC236}">
                <a16:creationId xmlns:a16="http://schemas.microsoft.com/office/drawing/2014/main" id="{E218DBB3-8510-E9B4-8DED-14B152401757}"/>
              </a:ext>
            </a:extLst>
          </p:cNvPr>
          <p:cNvSpPr/>
          <p:nvPr/>
        </p:nvSpPr>
        <p:spPr>
          <a:xfrm flipH="1">
            <a:off x="106793" y="2609209"/>
            <a:ext cx="2716200" cy="593390"/>
          </a:xfrm>
          <a:prstGeom prst="rect">
            <a:avLst/>
          </a:prstGeom>
          <a:solidFill>
            <a:schemeClr val="accent1">
              <a:alpha val="6179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28" name="Google Shape;428;p45">
            <a:extLst>
              <a:ext uri="{FF2B5EF4-FFF2-40B4-BE49-F238E27FC236}">
                <a16:creationId xmlns:a16="http://schemas.microsoft.com/office/drawing/2014/main" id="{CAA634F4-7492-5CFA-781B-C15D2CA8915C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06793" y="1810581"/>
            <a:ext cx="2329988" cy="131271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USER INTERFACE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429" name="Google Shape;429;p45">
            <a:extLst>
              <a:ext uri="{FF2B5EF4-FFF2-40B4-BE49-F238E27FC236}">
                <a16:creationId xmlns:a16="http://schemas.microsoft.com/office/drawing/2014/main" id="{C4C281E7-3AC3-951A-0316-9DF94F486D33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4923035" y="932722"/>
            <a:ext cx="2927145" cy="175571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b="1" dirty="0"/>
              <a:t>Administrators can manage movies by adding new ones, modifying details, updating information, and deleting films. </a:t>
            </a:r>
          </a:p>
          <a:p>
            <a:pPr marL="171450" lvl="0" indent="-1714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200" b="1" dirty="0"/>
          </a:p>
          <a:p>
            <a:pPr marL="171450" lvl="0" indent="-1714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b="1" dirty="0"/>
              <a:t>They can access detailed movie reports, which allow for real-time updates. </a:t>
            </a:r>
          </a:p>
          <a:p>
            <a:pPr marL="171450" lvl="0" indent="-1714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200" b="1" dirty="0"/>
          </a:p>
          <a:p>
            <a:pPr marL="171450" lvl="0" indent="-1714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b="1" dirty="0"/>
              <a:t>The admin interface also includes a booking button, enabling admins to book tickets on behalf of customers</a:t>
            </a:r>
          </a:p>
        </p:txBody>
      </p:sp>
      <p:sp>
        <p:nvSpPr>
          <p:cNvPr id="430" name="Google Shape;430;p45">
            <a:extLst>
              <a:ext uri="{FF2B5EF4-FFF2-40B4-BE49-F238E27FC236}">
                <a16:creationId xmlns:a16="http://schemas.microsoft.com/office/drawing/2014/main" id="{D3FD0294-098D-D4D8-D06A-2F64CF5289A4}"/>
              </a:ext>
            </a:extLst>
          </p:cNvPr>
          <p:cNvSpPr txBox="1">
            <a:spLocks noGrp="1"/>
          </p:cNvSpPr>
          <p:nvPr>
            <p:ph type="ctrTitle" idx="3"/>
          </p:nvPr>
        </p:nvSpPr>
        <p:spPr>
          <a:xfrm>
            <a:off x="5261548" y="524085"/>
            <a:ext cx="2487221" cy="33784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>
                <a:solidFill>
                  <a:schemeClr val="lt1"/>
                </a:solidFill>
              </a:rPr>
              <a:t>ADMIN INTERFACE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4147C29-2070-79C3-9838-E939B231C242}"/>
              </a:ext>
            </a:extLst>
          </p:cNvPr>
          <p:cNvSpPr/>
          <p:nvPr/>
        </p:nvSpPr>
        <p:spPr>
          <a:xfrm>
            <a:off x="8167893" y="0"/>
            <a:ext cx="976107" cy="51435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B7DB59-643C-D6D0-84E8-7DD9F0B642E4}"/>
              </a:ext>
            </a:extLst>
          </p:cNvPr>
          <p:cNvSpPr txBox="1"/>
          <p:nvPr/>
        </p:nvSpPr>
        <p:spPr>
          <a:xfrm rot="5400000">
            <a:off x="7086447" y="1493770"/>
            <a:ext cx="31149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rgbClr val="FFFF00"/>
                </a:solidFill>
                <a:latin typeface="Livvic" pitchFamily="2" charset="0"/>
              </a:rPr>
              <a:t>MOVIE </a:t>
            </a:r>
            <a:r>
              <a:rPr lang="en-IN" sz="2400" b="1" dirty="0">
                <a:solidFill>
                  <a:schemeClr val="tx1"/>
                </a:solidFill>
                <a:latin typeface="Livvic" pitchFamily="2" charset="0"/>
              </a:rPr>
              <a:t> </a:t>
            </a:r>
            <a:r>
              <a:rPr lang="en-IN" sz="2400" b="1" dirty="0">
                <a:solidFill>
                  <a:srgbClr val="FFFF00"/>
                </a:solidFill>
                <a:latin typeface="Livvic" pitchFamily="2" charset="0"/>
              </a:rPr>
              <a:t>MANAGEMENT</a:t>
            </a:r>
            <a:endParaRPr lang="en-IN" sz="2400" b="1" dirty="0">
              <a:latin typeface="Livvic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70020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>
          <a:extLst>
            <a:ext uri="{FF2B5EF4-FFF2-40B4-BE49-F238E27FC236}">
              <a16:creationId xmlns:a16="http://schemas.microsoft.com/office/drawing/2014/main" id="{CE4CAC99-D110-3424-C8E1-82878E585F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0795477-80F6-66FA-A147-353F98E1EDA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084696" y="3477981"/>
            <a:ext cx="4816238" cy="10465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12DC318-93B0-1865-E2E9-688F7A1A8A6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52593" y="426348"/>
            <a:ext cx="4491836" cy="20223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21" name="Google Shape;421;p45">
            <a:extLst>
              <a:ext uri="{FF2B5EF4-FFF2-40B4-BE49-F238E27FC236}">
                <a16:creationId xmlns:a16="http://schemas.microsoft.com/office/drawing/2014/main" id="{E4C9CE65-1DAE-34D3-3F71-290C5FDB2D2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flipH="1">
            <a:off x="199407" y="3401620"/>
            <a:ext cx="2582887" cy="22571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b="1" dirty="0"/>
              <a:t>Users can view multiplex reports to get information about the multiplex, such as location, facilities, and show availability. </a:t>
            </a:r>
          </a:p>
          <a:p>
            <a:pPr marL="171450" lvl="0" indent="-1714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200" b="1" dirty="0"/>
          </a:p>
          <a:p>
            <a:pPr marL="171450" lvl="0" indent="-1714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b="1" dirty="0"/>
              <a:t>This interface focuses on providing relevant details to help users make informed decisions.</a:t>
            </a:r>
            <a:endParaRPr sz="1200" b="1" dirty="0"/>
          </a:p>
        </p:txBody>
      </p:sp>
      <p:sp>
        <p:nvSpPr>
          <p:cNvPr id="424" name="Google Shape;424;p45">
            <a:extLst>
              <a:ext uri="{FF2B5EF4-FFF2-40B4-BE49-F238E27FC236}">
                <a16:creationId xmlns:a16="http://schemas.microsoft.com/office/drawing/2014/main" id="{2D7E7958-4725-6863-29C2-F1C14A3D49D8}"/>
              </a:ext>
            </a:extLst>
          </p:cNvPr>
          <p:cNvSpPr/>
          <p:nvPr/>
        </p:nvSpPr>
        <p:spPr>
          <a:xfrm>
            <a:off x="4937481" y="555283"/>
            <a:ext cx="2716200" cy="512100"/>
          </a:xfrm>
          <a:prstGeom prst="rect">
            <a:avLst/>
          </a:prstGeom>
          <a:solidFill>
            <a:schemeClr val="accent1">
              <a:alpha val="6179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27" name="Google Shape;427;p45">
            <a:extLst>
              <a:ext uri="{FF2B5EF4-FFF2-40B4-BE49-F238E27FC236}">
                <a16:creationId xmlns:a16="http://schemas.microsoft.com/office/drawing/2014/main" id="{6D1C6768-24DE-AB60-B019-CCD7A8F99FA6}"/>
              </a:ext>
            </a:extLst>
          </p:cNvPr>
          <p:cNvSpPr/>
          <p:nvPr/>
        </p:nvSpPr>
        <p:spPr>
          <a:xfrm flipH="1">
            <a:off x="66095" y="2691991"/>
            <a:ext cx="2716200" cy="593390"/>
          </a:xfrm>
          <a:prstGeom prst="rect">
            <a:avLst/>
          </a:prstGeom>
          <a:solidFill>
            <a:schemeClr val="accent1">
              <a:alpha val="6179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" name="Google Shape;428;p45">
            <a:extLst>
              <a:ext uri="{FF2B5EF4-FFF2-40B4-BE49-F238E27FC236}">
                <a16:creationId xmlns:a16="http://schemas.microsoft.com/office/drawing/2014/main" id="{DEB559AC-66A0-2267-F418-8861D9553D10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84600" y="2694773"/>
            <a:ext cx="2328816" cy="46815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USER INTERFACE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429" name="Google Shape;429;p45">
            <a:extLst>
              <a:ext uri="{FF2B5EF4-FFF2-40B4-BE49-F238E27FC236}">
                <a16:creationId xmlns:a16="http://schemas.microsoft.com/office/drawing/2014/main" id="{6C0767DA-4A8E-6703-B7FE-370AAC1CF8A8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5034381" y="1130982"/>
            <a:ext cx="2716199" cy="162708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b="1" dirty="0"/>
              <a:t>Administrators can manage multiplex by adding new ones, updating existing multiplex details, and deleting multiplex as needed. </a:t>
            </a:r>
          </a:p>
          <a:p>
            <a:pPr marL="171450" lvl="0" indent="-1714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200" b="1" dirty="0"/>
          </a:p>
          <a:p>
            <a:pPr marL="171450" lvl="0" indent="-1714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b="1" dirty="0"/>
              <a:t>They also have access to detailed multiplex reports, which provide insights and allow for real-time updates.</a:t>
            </a:r>
            <a:endParaRPr sz="1200" b="1" dirty="0"/>
          </a:p>
        </p:txBody>
      </p:sp>
      <p:sp>
        <p:nvSpPr>
          <p:cNvPr id="430" name="Google Shape;430;p45">
            <a:extLst>
              <a:ext uri="{FF2B5EF4-FFF2-40B4-BE49-F238E27FC236}">
                <a16:creationId xmlns:a16="http://schemas.microsoft.com/office/drawing/2014/main" id="{E923C1D4-3275-DD0E-C381-D5769BFC6CF3}"/>
              </a:ext>
            </a:extLst>
          </p:cNvPr>
          <p:cNvSpPr txBox="1">
            <a:spLocks noGrp="1"/>
          </p:cNvSpPr>
          <p:nvPr>
            <p:ph type="ctrTitle" idx="3"/>
          </p:nvPr>
        </p:nvSpPr>
        <p:spPr>
          <a:xfrm>
            <a:off x="5281634" y="618883"/>
            <a:ext cx="2619300" cy="38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ADMIN INTERFACE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C18037B-3342-9543-2646-D1546B1EAE2D}"/>
              </a:ext>
            </a:extLst>
          </p:cNvPr>
          <p:cNvSpPr/>
          <p:nvPr/>
        </p:nvSpPr>
        <p:spPr>
          <a:xfrm>
            <a:off x="8120488" y="0"/>
            <a:ext cx="1007275" cy="51435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highlight>
                <a:srgbClr val="FFFF00"/>
              </a:highligh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7A3EDE-16C0-1C28-8774-9F020B54E321}"/>
              </a:ext>
            </a:extLst>
          </p:cNvPr>
          <p:cNvSpPr txBox="1"/>
          <p:nvPr/>
        </p:nvSpPr>
        <p:spPr>
          <a:xfrm rot="5400000">
            <a:off x="7338564" y="1293995"/>
            <a:ext cx="25662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rgbClr val="FFFF00"/>
                </a:solidFill>
                <a:latin typeface="Livvic" pitchFamily="2" charset="0"/>
              </a:rPr>
              <a:t>MULTIPLEX MANAGEMENT</a:t>
            </a:r>
          </a:p>
        </p:txBody>
      </p:sp>
    </p:spTree>
    <p:extLst>
      <p:ext uri="{BB962C8B-B14F-4D97-AF65-F5344CB8AC3E}">
        <p14:creationId xmlns:p14="http://schemas.microsoft.com/office/powerpoint/2010/main" val="32282497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>
          <a:extLst>
            <a:ext uri="{FF2B5EF4-FFF2-40B4-BE49-F238E27FC236}">
              <a16:creationId xmlns:a16="http://schemas.microsoft.com/office/drawing/2014/main" id="{4E0AB169-D082-FC80-1299-1AF67C4BB7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6FCE357-C2E7-A92C-7E3A-80E8E2B7AB5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68638" y="103686"/>
            <a:ext cx="6632362" cy="30081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24" name="Google Shape;424;p45">
            <a:extLst>
              <a:ext uri="{FF2B5EF4-FFF2-40B4-BE49-F238E27FC236}">
                <a16:creationId xmlns:a16="http://schemas.microsoft.com/office/drawing/2014/main" id="{7007277A-7BAE-FCAB-C6C5-96E8ABD71B41}"/>
              </a:ext>
            </a:extLst>
          </p:cNvPr>
          <p:cNvSpPr/>
          <p:nvPr/>
        </p:nvSpPr>
        <p:spPr>
          <a:xfrm>
            <a:off x="2487583" y="3170946"/>
            <a:ext cx="2716200" cy="512100"/>
          </a:xfrm>
          <a:prstGeom prst="rect">
            <a:avLst/>
          </a:prstGeom>
          <a:solidFill>
            <a:schemeClr val="accent1">
              <a:alpha val="6179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29" name="Google Shape;429;p45">
            <a:extLst>
              <a:ext uri="{FF2B5EF4-FFF2-40B4-BE49-F238E27FC236}">
                <a16:creationId xmlns:a16="http://schemas.microsoft.com/office/drawing/2014/main" id="{22C310F5-6437-E9B3-CB36-2E8B0F749E0C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877229" y="3724254"/>
            <a:ext cx="6523771" cy="12824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b="1" dirty="0"/>
              <a:t>Administrators have the exclusive ability to manage showtimes. They can add new shows based on the multiplex's schedule and requirements. </a:t>
            </a:r>
          </a:p>
          <a:p>
            <a:pPr marL="171450" lvl="0" indent="-1714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b="1" dirty="0"/>
              <a:t>This includes selecting the movie, assigning it to a screen, and setting the showtimes. Additionally, admins can generate and view detailed showtime reports, providing insights into show performance and attendance. </a:t>
            </a:r>
          </a:p>
          <a:p>
            <a:pPr marL="171450" lvl="0" indent="-1714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b="1" dirty="0"/>
              <a:t>This feature ensures that the scheduling of shows is efficient and meets the demand.</a:t>
            </a:r>
            <a:endParaRPr sz="1200" b="1" dirty="0"/>
          </a:p>
        </p:txBody>
      </p:sp>
      <p:sp>
        <p:nvSpPr>
          <p:cNvPr id="430" name="Google Shape;430;p45">
            <a:extLst>
              <a:ext uri="{FF2B5EF4-FFF2-40B4-BE49-F238E27FC236}">
                <a16:creationId xmlns:a16="http://schemas.microsoft.com/office/drawing/2014/main" id="{EEA9D873-F493-6225-B04A-994F01D61C81}"/>
              </a:ext>
            </a:extLst>
          </p:cNvPr>
          <p:cNvSpPr txBox="1">
            <a:spLocks noGrp="1"/>
          </p:cNvSpPr>
          <p:nvPr>
            <p:ph type="ctrTitle" idx="3"/>
          </p:nvPr>
        </p:nvSpPr>
        <p:spPr>
          <a:xfrm>
            <a:off x="2690734" y="3209035"/>
            <a:ext cx="2188564" cy="45606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ADMIN INTERFACE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1DC652F-CDF6-D4D4-374B-52D78DBF0426}"/>
              </a:ext>
            </a:extLst>
          </p:cNvPr>
          <p:cNvSpPr/>
          <p:nvPr/>
        </p:nvSpPr>
        <p:spPr>
          <a:xfrm>
            <a:off x="8244468" y="0"/>
            <a:ext cx="899532" cy="51435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highlight>
                <a:srgbClr val="FFFF00"/>
              </a:highligh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CDB24D-00CF-D7EF-EC7C-7CCB677E6711}"/>
              </a:ext>
            </a:extLst>
          </p:cNvPr>
          <p:cNvSpPr txBox="1"/>
          <p:nvPr/>
        </p:nvSpPr>
        <p:spPr>
          <a:xfrm rot="5400000">
            <a:off x="6295808" y="2254346"/>
            <a:ext cx="47968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srgbClr val="FFFF00"/>
                </a:solidFill>
                <a:latin typeface="Livvic" pitchFamily="2" charset="0"/>
              </a:rPr>
              <a:t>SHOWTIME </a:t>
            </a:r>
          </a:p>
          <a:p>
            <a:r>
              <a:rPr lang="en-IN" sz="2000" b="1" dirty="0">
                <a:solidFill>
                  <a:srgbClr val="FFFF00"/>
                </a:solidFill>
                <a:latin typeface="Livvic" pitchFamily="2" charset="0"/>
              </a:rPr>
              <a:t>MANAGEMENT(ADMIN ONLY)</a:t>
            </a:r>
          </a:p>
        </p:txBody>
      </p:sp>
    </p:spTree>
    <p:extLst>
      <p:ext uri="{BB962C8B-B14F-4D97-AF65-F5344CB8AC3E}">
        <p14:creationId xmlns:p14="http://schemas.microsoft.com/office/powerpoint/2010/main" val="841354633"/>
      </p:ext>
    </p:extLst>
  </p:cSld>
  <p:clrMapOvr>
    <a:masterClrMapping/>
  </p:clrMapOvr>
</p:sld>
</file>

<file path=ppt/theme/theme1.xml><?xml version="1.0" encoding="utf-8"?>
<a:theme xmlns:a="http://schemas.openxmlformats.org/drawingml/2006/main" name="Engineering Project Proposal by Slidesgo">
  <a:themeElements>
    <a:clrScheme name="Simple Light">
      <a:dk1>
        <a:srgbClr val="434343"/>
      </a:dk1>
      <a:lt1>
        <a:srgbClr val="FFFFFF"/>
      </a:lt1>
      <a:dk2>
        <a:srgbClr val="595959"/>
      </a:dk2>
      <a:lt2>
        <a:srgbClr val="EEEEEE"/>
      </a:lt2>
      <a:accent1>
        <a:srgbClr val="556D96"/>
      </a:accent1>
      <a:accent2>
        <a:srgbClr val="212121"/>
      </a:accent2>
      <a:accent3>
        <a:srgbClr val="A9B9D3"/>
      </a:accent3>
      <a:accent4>
        <a:srgbClr val="26529E"/>
      </a:accent4>
      <a:accent5>
        <a:srgbClr val="62779B"/>
      </a:accent5>
      <a:accent6>
        <a:srgbClr val="363F4C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2301</TotalTime>
  <Words>893</Words>
  <Application>Microsoft Office PowerPoint</Application>
  <PresentationFormat>On-screen Show (16:9)</PresentationFormat>
  <Paragraphs>121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Arial</vt:lpstr>
      <vt:lpstr>Livvic</vt:lpstr>
      <vt:lpstr>Fira Sans Extra Condensed Medium</vt:lpstr>
      <vt:lpstr>Catamaran Light</vt:lpstr>
      <vt:lpstr>Aptos</vt:lpstr>
      <vt:lpstr>Roboto</vt:lpstr>
      <vt:lpstr>Engineering Project Proposal by Slidesgo</vt:lpstr>
      <vt:lpstr>MOVIE BOOKING SYSTEM</vt:lpstr>
      <vt:lpstr>ABOUT OF THIS PROJECT</vt:lpstr>
      <vt:lpstr>Used  Technologies</vt:lpstr>
      <vt:lpstr>MODULES  THAT  ARE IMPLEMENTED</vt:lpstr>
      <vt:lpstr>USER AUTHENTICATION AND AUTHORIZATION</vt:lpstr>
      <vt:lpstr>       USER INTERFACE</vt:lpstr>
      <vt:lpstr>USER INTERFACE</vt:lpstr>
      <vt:lpstr>USER INTERFACE</vt:lpstr>
      <vt:lpstr>ADMIN INTERFACE</vt:lpstr>
      <vt:lpstr>USER INTERFACE</vt:lpstr>
      <vt:lpstr>Online Payment Integration: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Sourav Banerjee</dc:creator>
  <cp:lastModifiedBy>Sourav Banerjee</cp:lastModifiedBy>
  <cp:revision>16</cp:revision>
  <dcterms:modified xsi:type="dcterms:W3CDTF">2024-12-09T14:04:30Z</dcterms:modified>
</cp:coreProperties>
</file>